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7" r:id="rId29"/>
    <p:sldId id="286" r:id="rId30"/>
    <p:sldId id="275" r:id="rId31"/>
    <p:sldId id="288" r:id="rId32"/>
    <p:sldId id="289" r:id="rId33"/>
    <p:sldId id="290" r:id="rId34"/>
    <p:sldId id="276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59" r:id="rId68"/>
    <p:sldId id="323" r:id="rId69"/>
    <p:sldId id="324" r:id="rId70"/>
    <p:sldId id="325" r:id="rId71"/>
    <p:sldId id="360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61" r:id="rId8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4C9E-2B87-467C-87EC-9F65E0F94C90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87C9F-DF15-48FE-B0AD-D4BF23A6267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47582-560D-4E28-9FC0-2333FC7DD475}" type="datetime1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5474-9C10-47B3-8B63-761EA5E8EF7F}" type="datetime1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F8D84-080D-4B99-BD62-51B3DF667105}" type="datetime1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320B-53C6-42C4-8E68-8E67EEA6BD7D}" type="datetime1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7C2B0-C76A-4240-9381-CB478829AFB3}" type="datetime1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42F08-F128-4307-96E4-AD8DD943AE80}" type="datetime1">
              <a:rPr lang="fr-FR" smtClean="0"/>
              <a:t>04/01/2019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E475B-57A0-4BD1-8FC0-FA755F8FF648}" type="datetime1">
              <a:rPr lang="fr-FR" smtClean="0"/>
              <a:t>04/01/2019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F86B4-BB10-4743-B430-553EEBC06DF9}" type="datetime1">
              <a:rPr lang="fr-FR" smtClean="0"/>
              <a:t>04/01/2019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67B-3A54-4191-9E8B-6B7FCD987E54}" type="datetime1">
              <a:rPr lang="fr-FR" smtClean="0"/>
              <a:t>04/01/2019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95831-7B23-4227-BEC8-284FDA2CF465}" type="datetime1">
              <a:rPr lang="fr-FR" smtClean="0"/>
              <a:t>04/01/2019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377F-F83D-4E26-B233-90C7CA86C115}" type="datetime1">
              <a:rPr lang="fr-FR" smtClean="0"/>
              <a:t>04/01/2019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4A067-AAE3-46A8-97EE-7B2185C3E9B4}" type="datetime1">
              <a:rPr lang="fr-FR" smtClean="0"/>
              <a:t>04/01/2019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78499-2C47-44D9-9E1E-5C84C1A6A94F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nglish.fr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Yvan\Dropbox\taboo\01mn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528772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TABOO   MARKETING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143932" cy="3786214"/>
          </a:xfrm>
        </p:spPr>
        <p:txBody>
          <a:bodyPr>
            <a:noAutofit/>
          </a:bodyPr>
          <a:lstStyle/>
          <a:p>
            <a:endParaRPr lang="fr-FR" sz="4800" dirty="0" smtClean="0">
              <a:solidFill>
                <a:srgbClr val="00B0F0"/>
              </a:solidFill>
            </a:endParaRPr>
          </a:p>
          <a:p>
            <a:r>
              <a:rPr lang="fr-FR" sz="6000" dirty="0" err="1" smtClean="0">
                <a:solidFill>
                  <a:srgbClr val="00B0F0"/>
                </a:solidFill>
              </a:rPr>
              <a:t>Guess</a:t>
            </a:r>
            <a:r>
              <a:rPr lang="fr-FR" sz="6000" dirty="0" smtClean="0">
                <a:solidFill>
                  <a:srgbClr val="00B0F0"/>
                </a:solidFill>
              </a:rPr>
              <a:t> the </a:t>
            </a:r>
            <a:r>
              <a:rPr lang="fr-FR" sz="6000" dirty="0" err="1" smtClean="0">
                <a:solidFill>
                  <a:srgbClr val="00B0F0"/>
                </a:solidFill>
              </a:rPr>
              <a:t>words</a:t>
            </a:r>
            <a:r>
              <a:rPr lang="fr-FR" sz="6000" dirty="0" smtClean="0">
                <a:solidFill>
                  <a:srgbClr val="00B0F0"/>
                </a:solidFill>
              </a:rPr>
              <a:t> </a:t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smtClean="0">
                <a:solidFill>
                  <a:srgbClr val="00B0F0"/>
                </a:solidFill>
              </a:rPr>
              <a:t>by </a:t>
            </a:r>
            <a:r>
              <a:rPr lang="fr-FR" sz="6000" dirty="0" err="1" smtClean="0">
                <a:solidFill>
                  <a:srgbClr val="00B0F0"/>
                </a:solidFill>
              </a:rPr>
              <a:t>using</a:t>
            </a:r>
            <a:r>
              <a:rPr lang="fr-FR" sz="6000" dirty="0" smtClean="0">
                <a:solidFill>
                  <a:srgbClr val="00B0F0"/>
                </a:solidFill>
              </a:rPr>
              <a:t> the clues in </a:t>
            </a:r>
            <a:r>
              <a:rPr lang="fr-FR" sz="6000" dirty="0" err="1" smtClean="0">
                <a:solidFill>
                  <a:srgbClr val="00B0F0"/>
                </a:solidFill>
              </a:rPr>
              <a:t>blue</a:t>
            </a:r>
            <a:endParaRPr lang="fr-FR" sz="6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COMPANY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business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corporation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work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employer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C _ _ _ _ _ _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SURVEY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F0"/>
                </a:solidFill>
              </a:rPr>
              <a:t>ask</a:t>
            </a:r>
          </a:p>
          <a:p>
            <a:pPr algn="ctr"/>
            <a:r>
              <a:rPr lang="en-US" sz="6000" dirty="0" smtClean="0">
                <a:solidFill>
                  <a:srgbClr val="00B0F0"/>
                </a:solidFill>
              </a:rPr>
              <a:t>questions</a:t>
            </a:r>
          </a:p>
          <a:p>
            <a:pPr algn="ctr"/>
            <a:r>
              <a:rPr lang="en-US" sz="6000" dirty="0" smtClean="0">
                <a:solidFill>
                  <a:srgbClr val="00B0F0"/>
                </a:solidFill>
              </a:rPr>
              <a:t>opinion</a:t>
            </a:r>
          </a:p>
          <a:p>
            <a:pPr algn="ctr"/>
            <a:r>
              <a:rPr lang="en-US" sz="6000" dirty="0" smtClean="0">
                <a:solidFill>
                  <a:srgbClr val="00B0F0"/>
                </a:solidFill>
              </a:rPr>
              <a:t>poll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S _ _ _ _ _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CASH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money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paper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payment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dollar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2844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C _ _ _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IMPORT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export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foreign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customs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product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/>
              <a:t>verb</a:t>
            </a:r>
            <a:r>
              <a:rPr lang="fr-FR" sz="6000" dirty="0" smtClean="0"/>
              <a:t>/</a:t>
            </a:r>
            <a:r>
              <a:rPr lang="fr-FR" sz="6000" dirty="0" err="1" smtClean="0"/>
              <a:t>noun</a:t>
            </a:r>
            <a:r>
              <a:rPr lang="fr-FR" sz="6000" dirty="0" smtClean="0"/>
              <a:t> : I _ _ _ _ _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ACCOUNTING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records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books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financial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numbers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A _ _ _ _ _ _ _ _ _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COMPETITOR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market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rival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organization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economic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C _ _ _ _ _ _ _ _ _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000124"/>
          </a:xfrm>
        </p:spPr>
        <p:txBody>
          <a:bodyPr>
            <a:normAutofit fontScale="90000"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STARTUP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venture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investment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success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technology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2844" y="285728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S _ _ _ _ _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CONTRACT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legal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agreement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deal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sign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C _ _ _ _ _ _ _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PROMOTION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raise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salary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>
                <a:solidFill>
                  <a:srgbClr val="00B0F0"/>
                </a:solidFill>
              </a:rPr>
              <a:t>c</a:t>
            </a:r>
            <a:r>
              <a:rPr lang="fr-FR" sz="6000" dirty="0" err="1" smtClean="0">
                <a:solidFill>
                  <a:srgbClr val="00B0F0"/>
                </a:solidFill>
              </a:rPr>
              <a:t>areer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higher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P _ _ _ _ _ _ _ _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18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INTEREST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rate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money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borrow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debt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I _ _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TEACHER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928926" y="2071678"/>
            <a:ext cx="33575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student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class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explain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school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2844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T _ _ _ _ _ _ </a:t>
            </a:r>
            <a:endParaRPr lang="fr-FR" sz="6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214282" y="1428736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err="1" smtClean="0">
                <a:solidFill>
                  <a:srgbClr val="FF0000"/>
                </a:solidFill>
              </a:rPr>
              <a:t>Example</a:t>
            </a:r>
            <a:r>
              <a:rPr lang="fr-FR" sz="3600" dirty="0" smtClean="0">
                <a:solidFill>
                  <a:srgbClr val="FF0000"/>
                </a:solidFill>
              </a:rPr>
              <a:t> :</a:t>
            </a: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MARKETING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promote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sell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product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service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M _ _ _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PROFIT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money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gain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positive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margin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2844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P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PRESENTATION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show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topic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display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talk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2844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P _ _ _ _ _ _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AGENDA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schedule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cancel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organize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plan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A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43998" cy="928686"/>
          </a:xfrm>
        </p:spPr>
        <p:txBody>
          <a:bodyPr>
            <a:normAutofit fontScale="90000"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DEADLINE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finish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complete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task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submit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D_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PITCH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list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arguments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sell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persuade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P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25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TARGET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aim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goal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objective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audience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T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RENT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7149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 </a:t>
            </a:r>
            <a:r>
              <a:rPr lang="fr-FR" sz="6000" dirty="0" err="1" smtClean="0">
                <a:solidFill>
                  <a:srgbClr val="00B0F0"/>
                </a:solidFill>
              </a:rPr>
              <a:t>lease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    </a:t>
            </a:r>
            <a:r>
              <a:rPr lang="fr-FR" sz="6000" dirty="0" err="1" smtClean="0">
                <a:solidFill>
                  <a:srgbClr val="00B0F0"/>
                </a:solidFill>
              </a:rPr>
              <a:t>apartment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    </a:t>
            </a:r>
            <a:r>
              <a:rPr lang="fr-FR" sz="6000" dirty="0" err="1" smtClean="0">
                <a:solidFill>
                  <a:srgbClr val="00B0F0"/>
                </a:solidFill>
              </a:rPr>
              <a:t>mortgage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    house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/>
              <a:t>verb</a:t>
            </a:r>
            <a:r>
              <a:rPr lang="fr-FR" sz="6000" dirty="0" smtClean="0"/>
              <a:t>/ </a:t>
            </a:r>
            <a:r>
              <a:rPr lang="fr-FR" sz="6000" dirty="0" err="1" smtClean="0"/>
              <a:t>noun</a:t>
            </a:r>
            <a:r>
              <a:rPr lang="fr-FR" sz="6000" dirty="0" smtClean="0"/>
              <a:t>: R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27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PURCHASE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7149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 </a:t>
            </a:r>
            <a:r>
              <a:rPr lang="fr-FR" sz="6000" dirty="0" err="1" smtClean="0">
                <a:solidFill>
                  <a:srgbClr val="00B0F0"/>
                </a:solidFill>
              </a:rPr>
              <a:t>buy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>
                <a:solidFill>
                  <a:srgbClr val="00B0F0"/>
                </a:solidFill>
              </a:rPr>
              <a:t>g</a:t>
            </a:r>
            <a:r>
              <a:rPr lang="fr-FR" sz="6000" dirty="0" err="1" smtClean="0">
                <a:solidFill>
                  <a:srgbClr val="00B0F0"/>
                </a:solidFill>
              </a:rPr>
              <a:t>et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money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price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v</a:t>
            </a:r>
            <a:r>
              <a:rPr lang="fr-FR" sz="6000" dirty="0" err="1" smtClean="0"/>
              <a:t>erb</a:t>
            </a:r>
            <a:r>
              <a:rPr lang="fr-FR" sz="6000" dirty="0" smtClean="0"/>
              <a:t> : P _ _ _ _ _ _ _ 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28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SHOPPER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 consumer</a:t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smtClean="0">
                <a:solidFill>
                  <a:srgbClr val="00B0F0"/>
                </a:solidFill>
              </a:rPr>
              <a:t>shop</a:t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err="1" smtClean="0">
                <a:solidFill>
                  <a:srgbClr val="00B0F0"/>
                </a:solidFill>
              </a:rPr>
              <a:t>buyer</a:t>
            </a:r>
            <a:r>
              <a:rPr lang="fr-FR" sz="6000" dirty="0">
                <a:solidFill>
                  <a:srgbClr val="00B0F0"/>
                </a:solidFill>
              </a:rPr>
              <a:t/>
            </a:r>
            <a:br>
              <a:rPr lang="fr-FR" sz="6000" dirty="0">
                <a:solidFill>
                  <a:srgbClr val="00B0F0"/>
                </a:solidFill>
              </a:rPr>
            </a:br>
            <a:r>
              <a:rPr lang="fr-FR" sz="6000" dirty="0" smtClean="0">
                <a:solidFill>
                  <a:srgbClr val="00B0F0"/>
                </a:solidFill>
              </a:rPr>
              <a:t>bag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2844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S _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ADVERTISING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commercial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marketing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promote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product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A _ _ _ _ _ _ _ _ _ _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SHOPKEEPER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shop</a:t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smtClean="0">
                <a:solidFill>
                  <a:srgbClr val="00B0F0"/>
                </a:solidFill>
              </a:rPr>
              <a:t>store</a:t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err="1" smtClean="0">
                <a:solidFill>
                  <a:srgbClr val="00B0F0"/>
                </a:solidFill>
              </a:rPr>
              <a:t>grocer</a:t>
            </a:r>
            <a:r>
              <a:rPr lang="fr-FR" sz="6000" dirty="0" smtClean="0">
                <a:solidFill>
                  <a:srgbClr val="00B0F0"/>
                </a:solidFill>
              </a:rPr>
              <a:t/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smtClean="0">
                <a:solidFill>
                  <a:srgbClr val="00B0F0"/>
                </a:solidFill>
              </a:rPr>
              <a:t>seller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S _ _ _ _ _ _ _ _ _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30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CHEAP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buy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bargain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attractive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inexpensive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428604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adjective : C _ _ _ _ 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31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EXPENSIVE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costly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dear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>
                <a:solidFill>
                  <a:srgbClr val="00B0F0"/>
                </a:solidFill>
              </a:rPr>
              <a:t>m</a:t>
            </a:r>
            <a:r>
              <a:rPr lang="fr-FR" sz="6000" dirty="0" smtClean="0">
                <a:solidFill>
                  <a:srgbClr val="00B0F0"/>
                </a:solidFill>
              </a:rPr>
              <a:t>oney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too</a:t>
            </a:r>
            <a:r>
              <a:rPr lang="fr-FR" sz="6000" dirty="0" smtClean="0">
                <a:solidFill>
                  <a:srgbClr val="00B0F0"/>
                </a:solidFill>
              </a:rPr>
              <a:t> </a:t>
            </a:r>
            <a:r>
              <a:rPr lang="fr-FR" sz="6000" dirty="0" err="1" smtClean="0">
                <a:solidFill>
                  <a:srgbClr val="00B0F0"/>
                </a:solidFill>
              </a:rPr>
              <a:t>much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adjective : E _ _ _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32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EARN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wages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salary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work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pay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/>
              <a:t>verb</a:t>
            </a:r>
            <a:r>
              <a:rPr lang="fr-FR" sz="6000" dirty="0" smtClean="0"/>
              <a:t> : E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33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02" y="428604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BUYER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seller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purchaser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customer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pay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500042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B _ _ _ _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34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PRICE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cost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value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tag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high</a:t>
            </a:r>
            <a:r>
              <a:rPr lang="fr-FR" sz="6000" dirty="0" smtClean="0">
                <a:solidFill>
                  <a:srgbClr val="00B0F0"/>
                </a:solidFill>
              </a:rPr>
              <a:t>/</a:t>
            </a:r>
            <a:r>
              <a:rPr lang="fr-FR" sz="6000" dirty="0" err="1" smtClean="0">
                <a:solidFill>
                  <a:srgbClr val="00B0F0"/>
                </a:solidFill>
              </a:rPr>
              <a:t>low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P_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35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BARGAIN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F0"/>
                </a:solidFill>
              </a:rPr>
              <a:t>special offer</a:t>
            </a:r>
          </a:p>
          <a:p>
            <a:pPr algn="ctr"/>
            <a:r>
              <a:rPr lang="en-US" sz="6000" dirty="0" smtClean="0">
                <a:solidFill>
                  <a:srgbClr val="00B0F0"/>
                </a:solidFill>
              </a:rPr>
              <a:t>cheap</a:t>
            </a:r>
          </a:p>
          <a:p>
            <a:pPr algn="ctr"/>
            <a:r>
              <a:rPr lang="en-US" sz="6000" dirty="0">
                <a:solidFill>
                  <a:srgbClr val="00B0F0"/>
                </a:solidFill>
              </a:rPr>
              <a:t>d</a:t>
            </a:r>
            <a:r>
              <a:rPr lang="en-US" sz="6000" dirty="0" smtClean="0">
                <a:solidFill>
                  <a:srgbClr val="00B0F0"/>
                </a:solidFill>
              </a:rPr>
              <a:t>eal</a:t>
            </a:r>
          </a:p>
          <a:p>
            <a:pPr algn="ctr"/>
            <a:r>
              <a:rPr lang="en-US" sz="6000" dirty="0" smtClean="0">
                <a:solidFill>
                  <a:srgbClr val="00B0F0"/>
                </a:solidFill>
              </a:rPr>
              <a:t>discount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B _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36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COIN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penny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money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metal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flip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C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37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BANKNOTE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money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paper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bank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cash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2844" y="128586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B _ _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38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HUMAN RESOURCES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hire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workforce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people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résumé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285728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H _ _ _ _   R _ _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39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NEGOTIATE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agreement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compromise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convince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discussion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/>
              <a:t>verb</a:t>
            </a:r>
            <a:r>
              <a:rPr lang="fr-FR" sz="6000" dirty="0" smtClean="0"/>
              <a:t> : N _ _ _ _ _ _ _ _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MONEY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bank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pay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shop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buy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M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40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CREDIT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card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debt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Buy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lend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C _ _ _ _ _ 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41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WAGES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salary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pay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money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work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W _ _ _ _ 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42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PENSION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scheme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old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retire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money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285728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P _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43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02" y="64291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INVOICE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bill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document</a:t>
            </a:r>
          </a:p>
          <a:p>
            <a:pPr algn="ctr"/>
            <a:r>
              <a:rPr lang="fr-FR" sz="6000" dirty="0" err="1">
                <a:solidFill>
                  <a:srgbClr val="00B0F0"/>
                </a:solidFill>
              </a:rPr>
              <a:t>p</a:t>
            </a:r>
            <a:r>
              <a:rPr lang="fr-FR" sz="6000" dirty="0" err="1" smtClean="0">
                <a:solidFill>
                  <a:srgbClr val="00B0F0"/>
                </a:solidFill>
              </a:rPr>
              <a:t>ayment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receipt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642918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I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44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CV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résumé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application</a:t>
            </a:r>
          </a:p>
          <a:p>
            <a:pPr algn="ctr"/>
            <a:r>
              <a:rPr lang="fr-FR" sz="6000" dirty="0">
                <a:solidFill>
                  <a:srgbClr val="00B0F0"/>
                </a:solidFill>
              </a:rPr>
              <a:t>j</a:t>
            </a:r>
            <a:r>
              <a:rPr lang="fr-FR" sz="6000" dirty="0" smtClean="0">
                <a:solidFill>
                  <a:srgbClr val="00B0F0"/>
                </a:solidFill>
              </a:rPr>
              <a:t>ob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interview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285728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C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45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ESTIMATE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guess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cost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>
                <a:solidFill>
                  <a:srgbClr val="00B0F0"/>
                </a:solidFill>
              </a:rPr>
              <a:t>p</a:t>
            </a:r>
            <a:r>
              <a:rPr lang="fr-FR" sz="6000" dirty="0" err="1" smtClean="0">
                <a:solidFill>
                  <a:srgbClr val="00B0F0"/>
                </a:solidFill>
              </a:rPr>
              <a:t>roposal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approximate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E _ _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46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CUSTOMER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00B0F0"/>
                </a:solidFill>
              </a:rPr>
              <a:t>c</a:t>
            </a:r>
            <a:r>
              <a:rPr lang="fr-FR" sz="6000" dirty="0" smtClean="0">
                <a:solidFill>
                  <a:srgbClr val="00B0F0"/>
                </a:solidFill>
              </a:rPr>
              <a:t>lient</a:t>
            </a:r>
          </a:p>
          <a:p>
            <a:pPr algn="ctr"/>
            <a:r>
              <a:rPr lang="fr-FR" sz="6000" dirty="0">
                <a:solidFill>
                  <a:srgbClr val="00B0F0"/>
                </a:solidFill>
              </a:rPr>
              <a:t>c</a:t>
            </a:r>
            <a:r>
              <a:rPr lang="fr-FR" sz="6000" dirty="0" smtClean="0">
                <a:solidFill>
                  <a:srgbClr val="00B0F0"/>
                </a:solidFill>
              </a:rPr>
              <a:t>onsumer</a:t>
            </a:r>
          </a:p>
          <a:p>
            <a:pPr algn="ctr"/>
            <a:r>
              <a:rPr lang="fr-FR" sz="6000" dirty="0" err="1">
                <a:solidFill>
                  <a:srgbClr val="00B0F0"/>
                </a:solidFill>
              </a:rPr>
              <a:t>b</a:t>
            </a:r>
            <a:r>
              <a:rPr lang="fr-FR" sz="6000" dirty="0" err="1" smtClean="0">
                <a:solidFill>
                  <a:srgbClr val="00B0F0"/>
                </a:solidFill>
              </a:rPr>
              <a:t>uyer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store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C _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47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SUPPLIER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5720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00B0F0"/>
                </a:solidFill>
              </a:rPr>
              <a:t>p</a:t>
            </a:r>
            <a:r>
              <a:rPr lang="fr-FR" sz="6000" dirty="0" smtClean="0">
                <a:solidFill>
                  <a:srgbClr val="00B0F0"/>
                </a:solidFill>
              </a:rPr>
              <a:t>rovider</a:t>
            </a:r>
          </a:p>
          <a:p>
            <a:pPr algn="ctr"/>
            <a:r>
              <a:rPr lang="fr-FR" sz="6000" dirty="0" err="1">
                <a:solidFill>
                  <a:srgbClr val="00B0F0"/>
                </a:solidFill>
              </a:rPr>
              <a:t>v</a:t>
            </a:r>
            <a:r>
              <a:rPr lang="fr-FR" sz="6000" dirty="0" err="1" smtClean="0">
                <a:solidFill>
                  <a:srgbClr val="00B0F0"/>
                </a:solidFill>
              </a:rPr>
              <a:t>endor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manufacturer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retailer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285728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S _ _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48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RETAILER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distributor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shop</a:t>
            </a:r>
          </a:p>
          <a:p>
            <a:pPr algn="ctr"/>
            <a:r>
              <a:rPr lang="fr-FR" sz="6000" dirty="0">
                <a:solidFill>
                  <a:srgbClr val="00B0F0"/>
                </a:solidFill>
              </a:rPr>
              <a:t>s</a:t>
            </a:r>
            <a:r>
              <a:rPr lang="fr-FR" sz="6000" dirty="0" smtClean="0">
                <a:solidFill>
                  <a:srgbClr val="00B0F0"/>
                </a:solidFill>
              </a:rPr>
              <a:t>tore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seller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R _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49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CEO - </a:t>
            </a:r>
            <a:r>
              <a:rPr lang="fr-FR" sz="6000" b="1" dirty="0" err="1" smtClean="0">
                <a:solidFill>
                  <a:srgbClr val="FFFF00"/>
                </a:solidFill>
              </a:rPr>
              <a:t>Chief</a:t>
            </a:r>
            <a:r>
              <a:rPr lang="fr-FR" sz="6000" b="1" dirty="0" smtClean="0">
                <a:solidFill>
                  <a:srgbClr val="FFFF00"/>
                </a:solidFill>
              </a:rPr>
              <a:t> </a:t>
            </a:r>
            <a:r>
              <a:rPr lang="fr-FR" sz="6000" b="1" dirty="0" err="1" smtClean="0">
                <a:solidFill>
                  <a:srgbClr val="FFFF00"/>
                </a:solidFill>
              </a:rPr>
              <a:t>Executive</a:t>
            </a:r>
            <a:r>
              <a:rPr lang="fr-FR" sz="6000" b="1" dirty="0" smtClean="0">
                <a:solidFill>
                  <a:srgbClr val="FFFF00"/>
                </a:solidFill>
              </a:rPr>
              <a:t> </a:t>
            </a:r>
            <a:r>
              <a:rPr lang="fr-FR" sz="6000" b="1" dirty="0" err="1" smtClean="0">
                <a:solidFill>
                  <a:srgbClr val="FFFF00"/>
                </a:solidFill>
              </a:rPr>
              <a:t>Officer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leader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director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in-charge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executive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2844" y="285728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C _ _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MANUFACTURER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maker</a:t>
            </a:r>
          </a:p>
          <a:p>
            <a:pPr algn="ctr"/>
            <a:r>
              <a:rPr lang="fr-FR" sz="6000" dirty="0" err="1">
                <a:solidFill>
                  <a:srgbClr val="00B0F0"/>
                </a:solidFill>
              </a:rPr>
              <a:t>p</a:t>
            </a:r>
            <a:r>
              <a:rPr lang="fr-FR" sz="6000" dirty="0" err="1" smtClean="0">
                <a:solidFill>
                  <a:srgbClr val="00B0F0"/>
                </a:solidFill>
              </a:rPr>
              <a:t>roducer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factory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product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M _ _ _ _ _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50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ITEM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thing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>
                <a:solidFill>
                  <a:srgbClr val="00B0F0"/>
                </a:solidFill>
              </a:rPr>
              <a:t>o</a:t>
            </a:r>
            <a:r>
              <a:rPr lang="fr-FR" sz="6000" dirty="0" err="1" smtClean="0">
                <a:solidFill>
                  <a:srgbClr val="00B0F0"/>
                </a:solidFill>
              </a:rPr>
              <a:t>bject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article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product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285728"/>
            <a:ext cx="8858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I _ _ _ </a:t>
            </a:r>
          </a:p>
          <a:p>
            <a:pPr algn="ctr"/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51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MANAGER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00B0F0"/>
                </a:solidFill>
              </a:rPr>
              <a:t>b</a:t>
            </a:r>
            <a:r>
              <a:rPr lang="fr-FR" sz="6000" dirty="0" smtClean="0">
                <a:solidFill>
                  <a:srgbClr val="00B0F0"/>
                </a:solidFill>
              </a:rPr>
              <a:t>oss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director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>
                <a:solidFill>
                  <a:srgbClr val="00B0F0"/>
                </a:solidFill>
              </a:rPr>
              <a:t>e</a:t>
            </a:r>
            <a:r>
              <a:rPr lang="fr-FR" sz="6000" dirty="0" err="1" smtClean="0">
                <a:solidFill>
                  <a:srgbClr val="00B0F0"/>
                </a:solidFill>
              </a:rPr>
              <a:t>xecutive</a:t>
            </a:r>
            <a:r>
              <a:rPr lang="fr-FR" sz="6000" dirty="0" smtClean="0">
                <a:solidFill>
                  <a:srgbClr val="00B0F0"/>
                </a:solidFill>
              </a:rPr>
              <a:t/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smtClean="0">
                <a:solidFill>
                  <a:srgbClr val="00B0F0"/>
                </a:solidFill>
              </a:rPr>
              <a:t>CEO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M _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52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BRAND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4291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>
                <a:solidFill>
                  <a:srgbClr val="00B0F0"/>
                </a:solidFill>
              </a:rPr>
              <a:t>n</a:t>
            </a:r>
            <a:r>
              <a:rPr lang="fr-FR" sz="6000" dirty="0" err="1" smtClean="0">
                <a:solidFill>
                  <a:srgbClr val="00B0F0"/>
                </a:solidFill>
              </a:rPr>
              <a:t>ame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>
                <a:solidFill>
                  <a:srgbClr val="00B0F0"/>
                </a:solidFill>
              </a:rPr>
              <a:t>l</a:t>
            </a:r>
            <a:r>
              <a:rPr lang="fr-FR" sz="6000" dirty="0" smtClean="0">
                <a:solidFill>
                  <a:srgbClr val="00B0F0"/>
                </a:solidFill>
              </a:rPr>
              <a:t>abel</a:t>
            </a:r>
          </a:p>
          <a:p>
            <a:pPr algn="ctr"/>
            <a:r>
              <a:rPr lang="fr-FR" sz="6000" dirty="0">
                <a:solidFill>
                  <a:srgbClr val="00B0F0"/>
                </a:solidFill>
              </a:rPr>
              <a:t>n</a:t>
            </a:r>
            <a:r>
              <a:rPr lang="fr-FR" sz="6000" dirty="0" smtClean="0">
                <a:solidFill>
                  <a:srgbClr val="00B0F0"/>
                </a:solidFill>
              </a:rPr>
              <a:t>ew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manufacturer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B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53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LOGO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>
                <a:solidFill>
                  <a:srgbClr val="00B0F0"/>
                </a:solidFill>
              </a:rPr>
              <a:t>s</a:t>
            </a:r>
            <a:r>
              <a:rPr lang="fr-FR" sz="6000" dirty="0" err="1" smtClean="0">
                <a:solidFill>
                  <a:srgbClr val="00B0F0"/>
                </a:solidFill>
              </a:rPr>
              <a:t>ymbol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recognize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>
                <a:solidFill>
                  <a:srgbClr val="00B0F0"/>
                </a:solidFill>
              </a:rPr>
              <a:t>b</a:t>
            </a:r>
            <a:r>
              <a:rPr lang="fr-FR" sz="6000" dirty="0" smtClean="0">
                <a:solidFill>
                  <a:srgbClr val="00B0F0"/>
                </a:solidFill>
              </a:rPr>
              <a:t>rand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trademark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L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54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LABEL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tag</a:t>
            </a:r>
          </a:p>
          <a:p>
            <a:pPr algn="ctr"/>
            <a:r>
              <a:rPr lang="fr-FR" sz="6000" dirty="0">
                <a:solidFill>
                  <a:srgbClr val="00B0F0"/>
                </a:solidFill>
              </a:rPr>
              <a:t>s</a:t>
            </a:r>
            <a:r>
              <a:rPr lang="fr-FR" sz="6000" dirty="0" smtClean="0">
                <a:solidFill>
                  <a:srgbClr val="00B0F0"/>
                </a:solidFill>
              </a:rPr>
              <a:t>tick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mark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name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L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55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SLOGAN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campaign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motto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advert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jingle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S _ _ _ _ _ 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56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SHOPPING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list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bag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mall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cart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S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57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COUNTERFEIT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fake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fraud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forgery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product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/>
              <a:t>verb</a:t>
            </a:r>
            <a:r>
              <a:rPr lang="fr-FR" sz="6000" dirty="0" smtClean="0"/>
              <a:t> : C _ _ _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58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MALL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6434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shops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stores</a:t>
            </a:r>
          </a:p>
          <a:p>
            <a:pPr algn="ctr"/>
            <a:r>
              <a:rPr lang="fr-FR" sz="6000" dirty="0" err="1">
                <a:solidFill>
                  <a:srgbClr val="00B0F0"/>
                </a:solidFill>
              </a:rPr>
              <a:t>c</a:t>
            </a:r>
            <a:r>
              <a:rPr lang="fr-FR" sz="6000" dirty="0" err="1" smtClean="0">
                <a:solidFill>
                  <a:srgbClr val="00B0F0"/>
                </a:solidFill>
              </a:rPr>
              <a:t>rowds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consumption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M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59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BONUS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money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reward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perk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payment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2844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B _ _ _ _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02" y="571480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FACTORY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5005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machine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industry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>
                <a:solidFill>
                  <a:srgbClr val="00B0F0"/>
                </a:solidFill>
              </a:rPr>
              <a:t>p</a:t>
            </a:r>
            <a:r>
              <a:rPr lang="fr-FR" sz="6000" dirty="0" smtClean="0">
                <a:solidFill>
                  <a:srgbClr val="00B0F0"/>
                </a:solidFill>
              </a:rPr>
              <a:t>roduction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manufacturer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642918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F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60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TRADE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7149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exchange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commerce</a:t>
            </a:r>
          </a:p>
          <a:p>
            <a:pPr algn="ctr"/>
            <a:r>
              <a:rPr lang="fr-FR" sz="6000" dirty="0">
                <a:solidFill>
                  <a:srgbClr val="00B0F0"/>
                </a:solidFill>
              </a:rPr>
              <a:t>b</a:t>
            </a:r>
            <a:r>
              <a:rPr lang="fr-FR" sz="6000" dirty="0" smtClean="0">
                <a:solidFill>
                  <a:srgbClr val="00B0F0"/>
                </a:solidFill>
              </a:rPr>
              <a:t>usiness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international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T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61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OCCUPATION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work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>
                <a:solidFill>
                  <a:srgbClr val="00B0F0"/>
                </a:solidFill>
              </a:rPr>
              <a:t>j</a:t>
            </a:r>
            <a:r>
              <a:rPr lang="fr-FR" sz="6000" dirty="0" smtClean="0">
                <a:solidFill>
                  <a:srgbClr val="00B0F0"/>
                </a:solidFill>
              </a:rPr>
              <a:t>ob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employmentprofession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428604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O _ _ _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62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POSITION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place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rank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situation</a:t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err="1" smtClean="0">
                <a:solidFill>
                  <a:srgbClr val="00B0F0"/>
                </a:solidFill>
              </a:rPr>
              <a:t>status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285728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P _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63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UNEMPLOYMENT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jobless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line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welfare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problem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/>
              <a:t>U _ _ _ _ _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64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TRAINING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learning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>
                <a:solidFill>
                  <a:srgbClr val="00B0F0"/>
                </a:solidFill>
              </a:rPr>
              <a:t>s</a:t>
            </a:r>
            <a:r>
              <a:rPr lang="fr-FR" sz="6000" dirty="0" err="1" smtClean="0">
                <a:solidFill>
                  <a:srgbClr val="00B0F0"/>
                </a:solidFill>
              </a:rPr>
              <a:t>kills</a:t>
            </a:r>
            <a:r>
              <a:rPr lang="fr-FR" sz="6000" dirty="0" smtClean="0">
                <a:solidFill>
                  <a:srgbClr val="00B0F0"/>
                </a:solidFill>
              </a:rPr>
              <a:t/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err="1" smtClean="0">
                <a:solidFill>
                  <a:srgbClr val="00B0F0"/>
                </a:solidFill>
              </a:rPr>
              <a:t>internship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apprentice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T _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65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EMPLOYEE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>
                <a:solidFill>
                  <a:srgbClr val="00B0F0"/>
                </a:solidFill>
              </a:rPr>
              <a:t>w</a:t>
            </a:r>
            <a:r>
              <a:rPr lang="fr-FR" sz="6000" dirty="0" err="1" smtClean="0">
                <a:solidFill>
                  <a:srgbClr val="00B0F0"/>
                </a:solidFill>
              </a:rPr>
              <a:t>orker</a:t>
            </a:r>
            <a:r>
              <a:rPr lang="fr-FR" sz="6000" dirty="0" smtClean="0">
                <a:solidFill>
                  <a:srgbClr val="00B0F0"/>
                </a:solidFill>
              </a:rPr>
              <a:t/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err="1" smtClean="0">
                <a:solidFill>
                  <a:srgbClr val="00B0F0"/>
                </a:solidFill>
              </a:rPr>
              <a:t>personel</a:t>
            </a:r>
            <a:r>
              <a:rPr lang="fr-FR" sz="6000" dirty="0" smtClean="0">
                <a:solidFill>
                  <a:srgbClr val="00B0F0"/>
                </a:solidFill>
              </a:rPr>
              <a:t/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smtClean="0">
                <a:solidFill>
                  <a:srgbClr val="00B0F0"/>
                </a:solidFill>
              </a:rPr>
              <a:t>staff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wage</a:t>
            </a:r>
            <a:r>
              <a:rPr lang="fr-FR" sz="6000" dirty="0" smtClean="0">
                <a:solidFill>
                  <a:srgbClr val="00B0F0"/>
                </a:solidFill>
              </a:rPr>
              <a:t>-</a:t>
            </a:r>
            <a:r>
              <a:rPr lang="fr-FR" sz="6000" dirty="0" err="1" smtClean="0">
                <a:solidFill>
                  <a:srgbClr val="00B0F0"/>
                </a:solidFill>
              </a:rPr>
              <a:t>earner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2844" y="428604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E _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66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9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EMPLOYER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boss</a:t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err="1" smtClean="0">
                <a:solidFill>
                  <a:srgbClr val="00B0F0"/>
                </a:solidFill>
              </a:rPr>
              <a:t>pay</a:t>
            </a:r>
            <a:r>
              <a:rPr lang="fr-FR" sz="6000" dirty="0" smtClean="0">
                <a:solidFill>
                  <a:srgbClr val="00B0F0"/>
                </a:solidFill>
              </a:rPr>
              <a:t/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smtClean="0">
                <a:solidFill>
                  <a:srgbClr val="00B0F0"/>
                </a:solidFill>
              </a:rPr>
              <a:t>job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salary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E _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67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9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02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COLLEAGUE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coworker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company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>
                <a:solidFill>
                  <a:srgbClr val="00B0F0"/>
                </a:solidFill>
              </a:rPr>
              <a:t>w</a:t>
            </a:r>
            <a:r>
              <a:rPr lang="fr-FR" sz="6000" dirty="0" err="1" smtClean="0">
                <a:solidFill>
                  <a:srgbClr val="00B0F0"/>
                </a:solidFill>
              </a:rPr>
              <a:t>orkplace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share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428604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C _ _ _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68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APPLICANT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00B0F0"/>
                </a:solidFill>
              </a:rPr>
              <a:t>i</a:t>
            </a:r>
            <a:r>
              <a:rPr lang="fr-FR" sz="6000" dirty="0" smtClean="0">
                <a:solidFill>
                  <a:srgbClr val="00B0F0"/>
                </a:solidFill>
              </a:rPr>
              <a:t>nterview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résumé / CV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candidate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job-</a:t>
            </a:r>
            <a:r>
              <a:rPr lang="fr-FR" sz="6000" dirty="0" err="1" smtClean="0">
                <a:solidFill>
                  <a:srgbClr val="00B0F0"/>
                </a:solidFill>
              </a:rPr>
              <a:t>seeker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428604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A _ _ _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69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SALESPERSON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sell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product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commission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job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2844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S _ _ _ _ _ _ _ _ _ _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02" y="64291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INCREASE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grow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more</a:t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err="1" smtClean="0">
                <a:solidFill>
                  <a:srgbClr val="00B0F0"/>
                </a:solidFill>
              </a:rPr>
              <a:t>add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augment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57148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/</a:t>
            </a:r>
            <a:r>
              <a:rPr lang="fr-FR" sz="6000" dirty="0" err="1" smtClean="0"/>
              <a:t>verb</a:t>
            </a:r>
            <a:r>
              <a:rPr lang="fr-FR" sz="6000" dirty="0" smtClean="0"/>
              <a:t>: I _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70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02" y="64291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DECREASE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reduce</a:t>
            </a:r>
            <a:r>
              <a:rPr lang="fr-FR" sz="6000" dirty="0" smtClean="0">
                <a:solidFill>
                  <a:srgbClr val="00B0F0"/>
                </a:solidFill>
              </a:rPr>
              <a:t/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err="1" smtClean="0">
                <a:solidFill>
                  <a:srgbClr val="00B0F0"/>
                </a:solidFill>
              </a:rPr>
              <a:t>less</a:t>
            </a:r>
            <a:r>
              <a:rPr lang="fr-FR" sz="6000" dirty="0" smtClean="0">
                <a:solidFill>
                  <a:srgbClr val="00B0F0"/>
                </a:solidFill>
              </a:rPr>
              <a:t/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err="1" smtClean="0">
                <a:solidFill>
                  <a:srgbClr val="00B0F0"/>
                </a:solidFill>
              </a:rPr>
              <a:t>lower</a:t>
            </a:r>
            <a:r>
              <a:rPr lang="fr-FR" sz="6000" dirty="0" smtClean="0">
                <a:solidFill>
                  <a:srgbClr val="00B0F0"/>
                </a:solidFill>
              </a:rPr>
              <a:t/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err="1" smtClean="0">
                <a:solidFill>
                  <a:srgbClr val="00B0F0"/>
                </a:solidFill>
              </a:rPr>
              <a:t>cut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571480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/>
              <a:t>noun</a:t>
            </a:r>
            <a:r>
              <a:rPr lang="fr-FR" sz="6000" dirty="0" smtClean="0"/>
              <a:t>/</a:t>
            </a:r>
            <a:r>
              <a:rPr lang="fr-FR" sz="6000" dirty="0" err="1" smtClean="0"/>
              <a:t>ve</a:t>
            </a:r>
            <a:r>
              <a:rPr lang="fr-FR" sz="6000" dirty="0" smtClean="0"/>
              <a:t>: D _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71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RECESSION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depression</a:t>
            </a:r>
            <a:r>
              <a:rPr lang="fr-FR" sz="6000" dirty="0" smtClean="0">
                <a:solidFill>
                  <a:srgbClr val="00B0F0"/>
                </a:solidFill>
              </a:rPr>
              <a:t/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err="1" smtClean="0">
                <a:solidFill>
                  <a:srgbClr val="00B0F0"/>
                </a:solidFill>
              </a:rPr>
              <a:t>regression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>
                <a:solidFill>
                  <a:srgbClr val="00B0F0"/>
                </a:solidFill>
              </a:rPr>
              <a:t>e</a:t>
            </a:r>
            <a:r>
              <a:rPr lang="fr-FR" sz="6000" dirty="0" err="1" smtClean="0">
                <a:solidFill>
                  <a:srgbClr val="00B0F0"/>
                </a:solidFill>
              </a:rPr>
              <a:t>conomy</a:t>
            </a:r>
            <a:r>
              <a:rPr lang="fr-FR" sz="6000" dirty="0" smtClean="0">
                <a:solidFill>
                  <a:srgbClr val="00B0F0"/>
                </a:solidFill>
              </a:rPr>
              <a:t/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smtClean="0">
                <a:solidFill>
                  <a:srgbClr val="00B0F0"/>
                </a:solidFill>
              </a:rPr>
              <a:t>down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R _ _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72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9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CRISIS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51435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economic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danger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recession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unemployment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C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73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CUSTOMS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border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tax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duty</a:t>
            </a:r>
            <a:r>
              <a:rPr lang="fr-FR" sz="6000" dirty="0" smtClean="0">
                <a:solidFill>
                  <a:srgbClr val="00B0F0"/>
                </a:solidFill>
              </a:rPr>
              <a:t>-free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airport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285728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C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74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CHARGE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fee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money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transaction</a:t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err="1" smtClean="0">
                <a:solidFill>
                  <a:srgbClr val="00B0F0"/>
                </a:solidFill>
              </a:rPr>
              <a:t>cost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285728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C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75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WHOLESALE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quantity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>
                <a:solidFill>
                  <a:srgbClr val="00B0F0"/>
                </a:solidFill>
              </a:rPr>
              <a:t>s</a:t>
            </a:r>
            <a:r>
              <a:rPr lang="fr-FR" sz="6000" dirty="0" smtClean="0">
                <a:solidFill>
                  <a:srgbClr val="00B0F0"/>
                </a:solidFill>
              </a:rPr>
              <a:t>tock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consume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product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W _ _ _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76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DOWNSIZING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reduction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>
                <a:solidFill>
                  <a:srgbClr val="00B0F0"/>
                </a:solidFill>
              </a:rPr>
              <a:t>e</a:t>
            </a:r>
            <a:r>
              <a:rPr lang="fr-FR" sz="6000" dirty="0" err="1" smtClean="0">
                <a:solidFill>
                  <a:srgbClr val="00B0F0"/>
                </a:solidFill>
              </a:rPr>
              <a:t>mployees</a:t>
            </a:r>
            <a:r>
              <a:rPr lang="fr-FR" sz="6000" dirty="0" smtClean="0">
                <a:solidFill>
                  <a:srgbClr val="00B0F0"/>
                </a:solidFill>
              </a:rPr>
              <a:t/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err="1" smtClean="0">
                <a:solidFill>
                  <a:srgbClr val="00B0F0"/>
                </a:solidFill>
              </a:rPr>
              <a:t>dismiss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lay</a:t>
            </a:r>
            <a:r>
              <a:rPr lang="fr-FR" sz="6000" dirty="0" smtClean="0">
                <a:solidFill>
                  <a:srgbClr val="00B0F0"/>
                </a:solidFill>
              </a:rPr>
              <a:t> off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D _ _ _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77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PERKS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52864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benefits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incentive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company</a:t>
            </a:r>
            <a:r>
              <a:rPr lang="fr-FR" sz="6000" dirty="0" smtClean="0">
                <a:solidFill>
                  <a:srgbClr val="00B0F0"/>
                </a:solidFill>
              </a:rPr>
              <a:t>-car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extra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P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78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MANAGEMENT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control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in charge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directors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instructions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 M _ _ _ _ _ _ _ _ _ 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79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SAVE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money</a:t>
            </a: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time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later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bank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2844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/>
              <a:t>Verb</a:t>
            </a:r>
            <a:r>
              <a:rPr lang="fr-FR" sz="6000" dirty="0" smtClean="0"/>
              <a:t> : S _ _ _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WORK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job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labor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>
                <a:solidFill>
                  <a:srgbClr val="00B0F0"/>
                </a:solidFill>
              </a:rPr>
              <a:t>t</a:t>
            </a:r>
            <a:r>
              <a:rPr lang="fr-FR" sz="6000" dirty="0" err="1" smtClean="0">
                <a:solidFill>
                  <a:srgbClr val="00B0F0"/>
                </a:solidFill>
              </a:rPr>
              <a:t>ask</a:t>
            </a:r>
            <a:r>
              <a:rPr lang="fr-FR" sz="6000" dirty="0" smtClean="0">
                <a:solidFill>
                  <a:srgbClr val="00B0F0"/>
                </a:solidFill>
              </a:rPr>
              <a:t/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smtClean="0">
                <a:solidFill>
                  <a:srgbClr val="00B0F0"/>
                </a:solidFill>
              </a:rPr>
              <a:t>mission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428604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/>
              <a:t>noun</a:t>
            </a:r>
            <a:r>
              <a:rPr lang="fr-FR" sz="6000" dirty="0" smtClean="0"/>
              <a:t> : W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80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BREXIT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EU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leave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Britain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good bye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/>
              <a:t>n</a:t>
            </a:r>
            <a:r>
              <a:rPr lang="fr-FR" sz="6000" dirty="0" err="1" smtClean="0"/>
              <a:t>oun</a:t>
            </a:r>
            <a:r>
              <a:rPr lang="fr-FR" sz="6000" dirty="0" smtClean="0"/>
              <a:t> : B _ _ _ _ _</a:t>
            </a:r>
            <a:endParaRPr lang="fr-FR" sz="60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81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528772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TABOO   MARKETING</a:t>
            </a:r>
            <a:endParaRPr lang="fr-FR" sz="6000" b="1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8143932" cy="3786214"/>
          </a:xfrm>
        </p:spPr>
        <p:txBody>
          <a:bodyPr>
            <a:noAutofit/>
          </a:bodyPr>
          <a:lstStyle/>
          <a:p>
            <a:endParaRPr lang="fr-FR" sz="4800" dirty="0" smtClean="0">
              <a:solidFill>
                <a:srgbClr val="00B0F0"/>
              </a:solidFill>
            </a:endParaRPr>
          </a:p>
          <a:p>
            <a:r>
              <a:rPr lang="fr-FR" sz="6000" dirty="0" err="1" smtClean="0">
                <a:solidFill>
                  <a:srgbClr val="00B0F0"/>
                </a:solidFill>
              </a:rPr>
              <a:t>We</a:t>
            </a:r>
            <a:r>
              <a:rPr lang="fr-FR" sz="6000" dirty="0" smtClean="0">
                <a:solidFill>
                  <a:srgbClr val="00B0F0"/>
                </a:solidFill>
              </a:rPr>
              <a:t> </a:t>
            </a:r>
            <a:r>
              <a:rPr lang="fr-FR" sz="6000" dirty="0" err="1" smtClean="0">
                <a:solidFill>
                  <a:srgbClr val="00B0F0"/>
                </a:solidFill>
              </a:rPr>
              <a:t>hope</a:t>
            </a:r>
            <a:r>
              <a:rPr lang="fr-FR" sz="6000" dirty="0" smtClean="0">
                <a:solidFill>
                  <a:srgbClr val="00B0F0"/>
                </a:solidFill>
              </a:rPr>
              <a:t> </a:t>
            </a:r>
            <a:r>
              <a:rPr lang="fr-FR" sz="6000" dirty="0" err="1" smtClean="0">
                <a:solidFill>
                  <a:srgbClr val="00B0F0"/>
                </a:solidFill>
              </a:rPr>
              <a:t>this</a:t>
            </a:r>
            <a:r>
              <a:rPr lang="fr-FR" sz="6000" dirty="0" smtClean="0">
                <a:solidFill>
                  <a:srgbClr val="00B0F0"/>
                </a:solidFill>
              </a:rPr>
              <a:t> </a:t>
            </a:r>
            <a:r>
              <a:rPr lang="fr-FR" sz="6000" dirty="0" err="1" smtClean="0">
                <a:solidFill>
                  <a:srgbClr val="00B0F0"/>
                </a:solidFill>
              </a:rPr>
              <a:t>game</a:t>
            </a:r>
            <a:r>
              <a:rPr lang="fr-FR" sz="6000" dirty="0" smtClean="0">
                <a:solidFill>
                  <a:srgbClr val="00B0F0"/>
                </a:solidFill>
              </a:rPr>
              <a:t> </a:t>
            </a:r>
            <a:r>
              <a:rPr lang="fr-FR" sz="6000" dirty="0" err="1" smtClean="0">
                <a:solidFill>
                  <a:srgbClr val="00B0F0"/>
                </a:solidFill>
              </a:rPr>
              <a:t>was</a:t>
            </a:r>
            <a:r>
              <a:rPr lang="fr-FR" sz="6000" dirty="0" smtClean="0">
                <a:solidFill>
                  <a:srgbClr val="00B0F0"/>
                </a:solidFill>
              </a:rPr>
              <a:t> </a:t>
            </a:r>
            <a:r>
              <a:rPr lang="fr-FR" sz="6000" dirty="0" err="1" smtClean="0">
                <a:solidFill>
                  <a:srgbClr val="00B0F0"/>
                </a:solidFill>
              </a:rPr>
              <a:t>useful</a:t>
            </a:r>
            <a:r>
              <a:rPr lang="fr-FR" sz="6000" dirty="0" smtClean="0">
                <a:solidFill>
                  <a:srgbClr val="00B0F0"/>
                </a:solidFill>
              </a:rPr>
              <a:t> to </a:t>
            </a:r>
            <a:r>
              <a:rPr lang="fr-FR" sz="6000" dirty="0" err="1" smtClean="0">
                <a:solidFill>
                  <a:srgbClr val="00B0F0"/>
                </a:solidFill>
              </a:rPr>
              <a:t>you</a:t>
            </a:r>
            <a:r>
              <a:rPr lang="fr-FR" sz="6000" dirty="0" smtClean="0">
                <a:solidFill>
                  <a:srgbClr val="00B0F0"/>
                </a:solidFill>
              </a:rPr>
              <a:t> !</a:t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6000" dirty="0" smtClean="0">
                <a:solidFill>
                  <a:srgbClr val="00B0F0"/>
                </a:solidFill>
              </a:rPr>
              <a:t/>
            </a:r>
            <a:br>
              <a:rPr lang="fr-FR" sz="6000" dirty="0" smtClean="0">
                <a:solidFill>
                  <a:srgbClr val="00B0F0"/>
                </a:solidFill>
              </a:rPr>
            </a:br>
            <a:r>
              <a:rPr lang="fr-FR" sz="4000" dirty="0" smtClean="0">
                <a:solidFill>
                  <a:srgbClr val="00B0F0"/>
                </a:solidFill>
                <a:hlinkClick r:id="rId2"/>
              </a:rPr>
              <a:t>www.franglish.fr</a:t>
            </a:r>
            <a:endParaRPr lang="fr-FR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1143000"/>
          </a:xfrm>
        </p:spPr>
        <p:txBody>
          <a:bodyPr>
            <a:normAutofit/>
          </a:bodyPr>
          <a:lstStyle/>
          <a:p>
            <a:r>
              <a:rPr lang="fr-FR" sz="6000" b="1" dirty="0" smtClean="0">
                <a:solidFill>
                  <a:srgbClr val="FFFF00"/>
                </a:solidFill>
              </a:rPr>
              <a:t>PAY</a:t>
            </a:r>
            <a:endParaRPr lang="fr-FR" sz="6000" b="1" dirty="0">
              <a:solidFill>
                <a:srgbClr val="FFFF00"/>
              </a:solidFill>
            </a:endParaRPr>
          </a:p>
        </p:txBody>
      </p:sp>
      <p:pic>
        <p:nvPicPr>
          <p:cNvPr id="4" name="01m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5000636"/>
            <a:ext cx="2190744" cy="164305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571736" y="2071678"/>
            <a:ext cx="41434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rgbClr val="00B0F0"/>
                </a:solidFill>
              </a:rPr>
              <a:t>money</a:t>
            </a: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price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buy</a:t>
            </a:r>
            <a:endParaRPr lang="fr-FR" sz="6000" dirty="0" smtClean="0">
              <a:solidFill>
                <a:srgbClr val="00B0F0"/>
              </a:solidFill>
            </a:endParaRPr>
          </a:p>
          <a:p>
            <a:pPr algn="ctr"/>
            <a:r>
              <a:rPr lang="fr-FR" sz="6000" dirty="0" err="1" smtClean="0">
                <a:solidFill>
                  <a:srgbClr val="00B0F0"/>
                </a:solidFill>
              </a:rPr>
              <a:t>sell</a:t>
            </a:r>
            <a:endParaRPr lang="fr-FR" sz="6000" dirty="0">
              <a:solidFill>
                <a:srgbClr val="00B0F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5688" y="357166"/>
            <a:ext cx="8858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err="1" smtClean="0"/>
              <a:t>verb</a:t>
            </a:r>
            <a:r>
              <a:rPr lang="fr-FR" sz="6000" dirty="0" smtClean="0"/>
              <a:t> : P _ _  </a:t>
            </a:r>
            <a:endParaRPr lang="fr-FR" sz="6000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www.franglish.fr</a:t>
            </a:r>
            <a:endParaRPr lang="fr-FR"/>
          </a:p>
        </p:txBody>
      </p:sp>
      <p:sp>
        <p:nvSpPr>
          <p:cNvPr id="19" name="Espace réservé du numéro de diapositive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8499-2C47-44D9-9E1E-5C84C1A6A94F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numSld="999">
                <p:cTn id="2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1290</Words>
  <Application>Microsoft Office PowerPoint</Application>
  <PresentationFormat>Affichage à l'écran (4:3)</PresentationFormat>
  <Paragraphs>624</Paragraphs>
  <Slides>82</Slides>
  <Notes>0</Notes>
  <HiddenSlides>0</HiddenSlides>
  <MMClips>80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82</vt:i4>
      </vt:variant>
    </vt:vector>
  </HeadingPairs>
  <TitlesOfParts>
    <vt:vector size="83" baseType="lpstr">
      <vt:lpstr>Thème Office</vt:lpstr>
      <vt:lpstr>TABOO   MARKETING</vt:lpstr>
      <vt:lpstr>TEACHER</vt:lpstr>
      <vt:lpstr>ADVERTISING</vt:lpstr>
      <vt:lpstr>NEGOTIATE</vt:lpstr>
      <vt:lpstr>CEO - Chief Executive Officer</vt:lpstr>
      <vt:lpstr>BONUS</vt:lpstr>
      <vt:lpstr>SALESPERSON</vt:lpstr>
      <vt:lpstr>SAVE</vt:lpstr>
      <vt:lpstr>PAY</vt:lpstr>
      <vt:lpstr>COMPANY</vt:lpstr>
      <vt:lpstr>SURVEY</vt:lpstr>
      <vt:lpstr>CASH</vt:lpstr>
      <vt:lpstr>IMPORT</vt:lpstr>
      <vt:lpstr>ACCOUNTING</vt:lpstr>
      <vt:lpstr>COMPETITOR</vt:lpstr>
      <vt:lpstr>STARTUP</vt:lpstr>
      <vt:lpstr>CONTRACT</vt:lpstr>
      <vt:lpstr>PROMOTION</vt:lpstr>
      <vt:lpstr>INTEREST</vt:lpstr>
      <vt:lpstr>MARKETING</vt:lpstr>
      <vt:lpstr>PROFIT</vt:lpstr>
      <vt:lpstr>PRESENTATION</vt:lpstr>
      <vt:lpstr>AGENDA</vt:lpstr>
      <vt:lpstr>DEADLINE</vt:lpstr>
      <vt:lpstr>PITCH</vt:lpstr>
      <vt:lpstr>TARGET</vt:lpstr>
      <vt:lpstr>RENT</vt:lpstr>
      <vt:lpstr>PURCHASE</vt:lpstr>
      <vt:lpstr>SHOPPER</vt:lpstr>
      <vt:lpstr>SHOPKEEPER</vt:lpstr>
      <vt:lpstr>CHEAP</vt:lpstr>
      <vt:lpstr>EXPENSIVE</vt:lpstr>
      <vt:lpstr>EARN</vt:lpstr>
      <vt:lpstr>BUYER</vt:lpstr>
      <vt:lpstr>PRICE</vt:lpstr>
      <vt:lpstr>BARGAIN</vt:lpstr>
      <vt:lpstr>COIN</vt:lpstr>
      <vt:lpstr>BANKNOTE</vt:lpstr>
      <vt:lpstr>HUMAN RESOURCES</vt:lpstr>
      <vt:lpstr>MONEY</vt:lpstr>
      <vt:lpstr>CREDIT</vt:lpstr>
      <vt:lpstr>WAGES</vt:lpstr>
      <vt:lpstr>PENSION</vt:lpstr>
      <vt:lpstr>INVOICE</vt:lpstr>
      <vt:lpstr>CV</vt:lpstr>
      <vt:lpstr>ESTIMATE</vt:lpstr>
      <vt:lpstr>CUSTOMER</vt:lpstr>
      <vt:lpstr>SUPPLIER</vt:lpstr>
      <vt:lpstr>RETAILER</vt:lpstr>
      <vt:lpstr>MANUFACTURER</vt:lpstr>
      <vt:lpstr>ITEM</vt:lpstr>
      <vt:lpstr>MANAGER</vt:lpstr>
      <vt:lpstr>BRAND</vt:lpstr>
      <vt:lpstr>LOGO</vt:lpstr>
      <vt:lpstr>LABEL</vt:lpstr>
      <vt:lpstr>SLOGAN</vt:lpstr>
      <vt:lpstr>SHOPPING</vt:lpstr>
      <vt:lpstr>COUNTERFEIT</vt:lpstr>
      <vt:lpstr>MALL</vt:lpstr>
      <vt:lpstr>FACTORY</vt:lpstr>
      <vt:lpstr>TRADE</vt:lpstr>
      <vt:lpstr>OCCUPATION</vt:lpstr>
      <vt:lpstr>POSITION</vt:lpstr>
      <vt:lpstr>UNEMPLOYMENT</vt:lpstr>
      <vt:lpstr>TRAINING</vt:lpstr>
      <vt:lpstr>EMPLOYEE</vt:lpstr>
      <vt:lpstr>EMPLOYER</vt:lpstr>
      <vt:lpstr>COLLEAGUE</vt:lpstr>
      <vt:lpstr>APPLICANT</vt:lpstr>
      <vt:lpstr>INCREASE</vt:lpstr>
      <vt:lpstr>DECREASE</vt:lpstr>
      <vt:lpstr>RECESSION</vt:lpstr>
      <vt:lpstr>CRISIS</vt:lpstr>
      <vt:lpstr>CUSTOMS</vt:lpstr>
      <vt:lpstr>CHARGE</vt:lpstr>
      <vt:lpstr>WHOLESALE</vt:lpstr>
      <vt:lpstr>DOWNSIZING</vt:lpstr>
      <vt:lpstr>PERKS</vt:lpstr>
      <vt:lpstr>MANAGEMENT</vt:lpstr>
      <vt:lpstr>WORK</vt:lpstr>
      <vt:lpstr>BREXIT</vt:lpstr>
      <vt:lpstr>TABOO   MARKETING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TABOO BUSINESS</dc:title>
  <dc:creator>Yvan BAPTISTE</dc:creator>
  <cp:lastModifiedBy>Yvan BAPTISTE</cp:lastModifiedBy>
  <cp:revision>124</cp:revision>
  <dcterms:created xsi:type="dcterms:W3CDTF">2019-01-04T12:06:14Z</dcterms:created>
  <dcterms:modified xsi:type="dcterms:W3CDTF">2019-01-04T15:52:01Z</dcterms:modified>
</cp:coreProperties>
</file>