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4"/>
    <p:sldMasterId id="2147483780" r:id="rId5"/>
  </p:sldMasterIdLst>
  <p:notesMasterIdLst>
    <p:notesMasterId r:id="rId48"/>
  </p:notesMasterIdLst>
  <p:sldIdLst>
    <p:sldId id="327" r:id="rId6"/>
    <p:sldId id="279" r:id="rId7"/>
    <p:sldId id="257" r:id="rId8"/>
    <p:sldId id="260" r:id="rId9"/>
    <p:sldId id="258" r:id="rId10"/>
    <p:sldId id="259" r:id="rId11"/>
    <p:sldId id="272" r:id="rId12"/>
    <p:sldId id="273" r:id="rId13"/>
    <p:sldId id="280" r:id="rId14"/>
    <p:sldId id="328" r:id="rId15"/>
    <p:sldId id="264" r:id="rId16"/>
    <p:sldId id="262" r:id="rId17"/>
    <p:sldId id="265" r:id="rId18"/>
    <p:sldId id="266" r:id="rId19"/>
    <p:sldId id="269" r:id="rId20"/>
    <p:sldId id="271" r:id="rId21"/>
    <p:sldId id="277" r:id="rId22"/>
    <p:sldId id="270" r:id="rId23"/>
    <p:sldId id="281" r:id="rId24"/>
    <p:sldId id="282" r:id="rId25"/>
    <p:sldId id="329" r:id="rId26"/>
    <p:sldId id="330" r:id="rId27"/>
    <p:sldId id="331" r:id="rId28"/>
    <p:sldId id="317" r:id="rId29"/>
    <p:sldId id="318" r:id="rId30"/>
    <p:sldId id="289" r:id="rId31"/>
    <p:sldId id="300" r:id="rId32"/>
    <p:sldId id="322" r:id="rId33"/>
    <p:sldId id="301" r:id="rId34"/>
    <p:sldId id="303" r:id="rId35"/>
    <p:sldId id="305" r:id="rId36"/>
    <p:sldId id="291" r:id="rId37"/>
    <p:sldId id="337" r:id="rId38"/>
    <p:sldId id="338" r:id="rId39"/>
    <p:sldId id="339" r:id="rId40"/>
    <p:sldId id="342" r:id="rId41"/>
    <p:sldId id="306" r:id="rId42"/>
    <p:sldId id="324" r:id="rId43"/>
    <p:sldId id="320" r:id="rId44"/>
    <p:sldId id="340" r:id="rId45"/>
    <p:sldId id="341" r:id="rId46"/>
    <p:sldId id="323" r:id="rId47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9985" autoAdjust="0"/>
  </p:normalViewPr>
  <p:slideViewPr>
    <p:cSldViewPr>
      <p:cViewPr varScale="1">
        <p:scale>
          <a:sx n="40" d="100"/>
          <a:sy n="40" d="100"/>
        </p:scale>
        <p:origin x="1386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354C22-D67D-4ACC-A7A1-78E2192A9425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CAB29F-2834-4114-95AF-8D7B1CE4E658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Rectangle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Rectangle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Rectangle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Rectangle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Rectangle à coins arrondis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Rectangle à coins arrondis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Rectangle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9" name="Sous-titre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fr-FR"/>
              <a:t>Cliquez pour modifier le style des sous-titres du masque</a:t>
            </a:r>
            <a:endParaRPr kumimoji="0" lang="en-US"/>
          </a:p>
        </p:txBody>
      </p:sp>
      <p:sp>
        <p:nvSpPr>
          <p:cNvPr id="28" name="Espace réservé de la date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17" name="Espace réservé du pied de page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29" name="Espace réservé du numéro de diapositive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1907" y="1"/>
            <a:ext cx="8762858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8"/>
            <a:ext cx="8496943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1" y="1"/>
            <a:ext cx="6539684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21350" y="293317"/>
            <a:ext cx="8525337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668401" y="662656"/>
            <a:ext cx="7316390" cy="2766528"/>
          </a:xfrm>
        </p:spPr>
        <p:txBody>
          <a:bodyPr anchor="b">
            <a:normAutofit/>
          </a:bodyPr>
          <a:lstStyle>
            <a:lvl1pPr algn="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737297" y="3505210"/>
            <a:ext cx="7316390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1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3711406" y="4578463"/>
            <a:ext cx="4607740" cy="1163112"/>
          </a:xfrm>
        </p:spPr>
        <p:txBody>
          <a:bodyPr/>
          <a:lstStyle>
            <a:lvl1pPr algn="ctr">
              <a:defRPr sz="405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DB78A697-9D75-4DE8-8C28-1296A6CF43C1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6858" y="5124037"/>
            <a:ext cx="3038094" cy="715581"/>
          </a:xfrm>
          <a:noFill/>
        </p:spPr>
        <p:txBody>
          <a:bodyPr wrap="square" rtlCol="0">
            <a:spAutoFit/>
          </a:bodyPr>
          <a:lstStyle>
            <a:lvl1pPr>
              <a:defRPr lang="en-US" sz="4050" dirty="0"/>
            </a:lvl1pPr>
          </a:lstStyle>
          <a:p>
            <a:pPr algn="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7388818" y="3832648"/>
            <a:ext cx="680390" cy="498470"/>
          </a:xfrm>
        </p:spPr>
        <p:txBody>
          <a:bodyPr/>
          <a:lstStyle>
            <a:lvl1pPr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  <p:sp>
        <p:nvSpPr>
          <p:cNvPr id="25" name="5-Point Star 24"/>
          <p:cNvSpPr/>
          <p:nvPr/>
        </p:nvSpPr>
        <p:spPr>
          <a:xfrm rot="21420000">
            <a:off x="3166039" y="5111356"/>
            <a:ext cx="386540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accent1">
              <a:lumMod val="60000"/>
              <a:lumOff val="40000"/>
              <a:alpha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1132040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1" y="2063396"/>
            <a:ext cx="7796030" cy="3311189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DBD967-1B7E-40AA-AAF7-BA98E0E039F7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97360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3193487"/>
          </a:xfrm>
        </p:spPr>
        <p:txBody>
          <a:bodyPr anchor="b">
            <a:normAutofit/>
          </a:bodyPr>
          <a:lstStyle>
            <a:lvl1pPr algn="l">
              <a:defRPr sz="405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3742267"/>
            <a:ext cx="7796030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150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D1490F-3E6A-4544-9694-22B6007FE3C6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890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7662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514350" y="2063396"/>
            <a:ext cx="3816536" cy="3311189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495478" y="2063396"/>
            <a:ext cx="3814904" cy="3311189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F9620-38BC-4982-922B-C904A70C41DD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123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14351" y="685800"/>
            <a:ext cx="7796030" cy="115814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8767" y="2063396"/>
            <a:ext cx="3642119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514352" y="2861733"/>
            <a:ext cx="3816534" cy="2512852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644" y="2063396"/>
            <a:ext cx="364836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19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495477" y="2861733"/>
            <a:ext cx="3816535" cy="2512852"/>
          </a:xfrm>
        </p:spPr>
        <p:txBody>
          <a:bodyPr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956FC6-E80E-40CB-B83C-A6FFE3EF0BA6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861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F863F-52DC-41B2-9D00-5A4E5632AC32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45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55614-3909-43DC-A067-7F9842F8B81D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71256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232" y="685800"/>
            <a:ext cx="3095145" cy="2023252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784600" y="685801"/>
            <a:ext cx="4525781" cy="4688785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0232" y="2709053"/>
            <a:ext cx="3095146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829323-6A73-409C-86A6-9EAF0F851121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39679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0"/>
            <a:ext cx="4758977" cy="2023252"/>
          </a:xfrm>
        </p:spPr>
        <p:txBody>
          <a:bodyPr anchor="b">
            <a:normAutofit/>
          </a:bodyPr>
          <a:lstStyle>
            <a:lvl1pPr algn="ctr">
              <a:defRPr sz="27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611771" y="1"/>
            <a:ext cx="2698610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2709053"/>
            <a:ext cx="4758976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40176-F1D3-49EC-82F4-0915A3AC4184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5119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panoramiqu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4106333"/>
            <a:ext cx="7796031" cy="588846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4351" y="685800"/>
            <a:ext cx="7794385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702923"/>
            <a:ext cx="7796046" cy="682472"/>
          </a:xfrm>
        </p:spPr>
        <p:txBody>
          <a:bodyPr anchor="t"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3075A-B3CA-4308-8288-4AA3FDE33D80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63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re et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77" cy="3194903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35" y="4106333"/>
            <a:ext cx="7796047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674B8D-FEEF-4ACC-AE11-BD533592BCDC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21243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ion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99" y="685800"/>
            <a:ext cx="7143765" cy="2916704"/>
          </a:xfrm>
        </p:spPr>
        <p:txBody>
          <a:bodyPr anchor="ctr">
            <a:normAutofit/>
          </a:bodyPr>
          <a:lstStyle>
            <a:lvl1pPr algn="ctr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162698" y="3610032"/>
            <a:ext cx="6500967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05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106334"/>
            <a:ext cx="779766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26006-7E0B-4944-9FC8-8FFECA54B11C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14351" y="892628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4812" y="2922827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95807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e n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1" y="1723855"/>
            <a:ext cx="7796030" cy="251183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351" y="4247468"/>
            <a:ext cx="7796030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5A3413-B80B-4905-8668-7292F4C8B0D5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450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6030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514352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514352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5967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175966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7785" y="206339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8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27785" y="2639658"/>
            <a:ext cx="2482596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019662-C6A4-45F9-A235-129F0C1DEF43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3425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 colonnes d’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518880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514335" y="2063396"/>
            <a:ext cx="2482596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518880" y="4389288"/>
            <a:ext cx="2482596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17805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176999" y="2063396"/>
            <a:ext cx="2482596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176999" y="4389286"/>
            <a:ext cx="2482596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26708" y="3813025"/>
            <a:ext cx="24825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165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26614" y="2063394"/>
            <a:ext cx="2482596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26614" y="4389284"/>
            <a:ext cx="2482596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BB764-976A-4040-BDCA-252C91CEE939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611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2063396"/>
            <a:ext cx="7796030" cy="3311190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FC935-CE77-4008-BAD9-6108F00BE393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6113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1896" y="685801"/>
            <a:ext cx="1698485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514351" y="685801"/>
            <a:ext cx="5928323" cy="4688785"/>
          </a:xfrm>
        </p:spPr>
        <p:txBody>
          <a:bodyPr vert="eaVert" anchor="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562D5-4244-4B26-B385-E71032EABECD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6730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26" name="Espace réservé de la date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28" name="Espace réservé du pied de page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fr-FR"/>
              <a:t>Cliquez pour modifier les styles du texte du masque</a:t>
            </a:r>
          </a:p>
          <a:p>
            <a:pPr lvl="1" eaLnBrk="1" latinLnBrk="0" hangingPunct="1"/>
            <a:r>
              <a:rPr lang="fr-FR"/>
              <a:t>Deuxième niveau</a:t>
            </a:r>
          </a:p>
          <a:p>
            <a:pPr lvl="2" eaLnBrk="1" latinLnBrk="0" hangingPunct="1"/>
            <a:r>
              <a:rPr lang="fr-FR"/>
              <a:t>Troisième niveau</a:t>
            </a:r>
          </a:p>
          <a:p>
            <a:pPr lvl="3" eaLnBrk="1" latinLnBrk="0" hangingPunct="1"/>
            <a:r>
              <a:rPr lang="fr-FR"/>
              <a:t>Quatrième niveau</a:t>
            </a:r>
          </a:p>
          <a:p>
            <a:pPr lvl="4" eaLnBrk="1" latinLnBrk="0" hangingPunct="1"/>
            <a:r>
              <a:rPr lang="fr-FR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fr-FR"/>
              <a:t>Cliquez sur l'icône pour ajouter une image</a:t>
            </a:r>
            <a:endParaRPr kumimoji="0" lang="en-US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4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Rectangle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Rectangle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Rectangle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Rectangle à coins arrondis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Rectangle à coins arrondis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Rectangle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Rectangle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Rectangle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Rectangle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Rectangle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Rectangle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Espace réservé du titre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fr-FR"/>
              <a:t>Cliquez pour modifier le style du titre</a:t>
            </a:r>
            <a:endParaRPr kumimoji="0" lang="en-US"/>
          </a:p>
        </p:txBody>
      </p:sp>
      <p:sp>
        <p:nvSpPr>
          <p:cNvPr id="13" name="Espace réservé du texte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fr-FR"/>
              <a:t>Cliquez pour modifier les styles du texte du masque</a:t>
            </a:r>
          </a:p>
          <a:p>
            <a:pPr lvl="1" eaLnBrk="1" latinLnBrk="0" hangingPunct="1"/>
            <a:r>
              <a:rPr kumimoji="0" lang="fr-FR"/>
              <a:t>Deuxième niveau</a:t>
            </a:r>
          </a:p>
          <a:p>
            <a:pPr lvl="2" eaLnBrk="1" latinLnBrk="0" hangingPunct="1"/>
            <a:r>
              <a:rPr kumimoji="0" lang="fr-FR"/>
              <a:t>Troisième niveau</a:t>
            </a:r>
          </a:p>
          <a:p>
            <a:pPr lvl="3" eaLnBrk="1" latinLnBrk="0" hangingPunct="1"/>
            <a:r>
              <a:rPr kumimoji="0" lang="fr-FR"/>
              <a:t>Quatrième niveau</a:t>
            </a:r>
          </a:p>
          <a:p>
            <a:pPr lvl="4" eaLnBrk="1" latinLnBrk="0" hangingPunct="1"/>
            <a:r>
              <a:rPr kumimoji="0" lang="fr-FR"/>
              <a:t>Cinquième niveau</a:t>
            </a:r>
            <a:endParaRPr kumimoji="0" lang="en-US"/>
          </a:p>
        </p:txBody>
      </p:sp>
      <p:sp>
        <p:nvSpPr>
          <p:cNvPr id="14" name="Espace réservé de la date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90CE5DFF-C7B7-4F36-83F5-E743F62B7294}" type="datetimeFigureOut">
              <a:rPr lang="fr-FR" smtClean="0"/>
              <a:pPr/>
              <a:t>25/09/2020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fr-FR"/>
          </a:p>
        </p:txBody>
      </p:sp>
      <p:sp>
        <p:nvSpPr>
          <p:cNvPr id="23" name="Espace réservé du numéro de diapositive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95D8D281-EBD7-485C-B4A0-7E8FB840CFF2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19048" y="1"/>
            <a:ext cx="9004013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14351" y="685801"/>
            <a:ext cx="779766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4351" y="2063396"/>
            <a:ext cx="7797662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73562" y="5757334"/>
            <a:ext cx="283845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50172865-FBF0-458A-BAFF-4F75173770F5}" type="datetimeFigureOut">
              <a:rPr lang="en-US" dirty="0"/>
              <a:t>9/25/2020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1" y="5757334"/>
            <a:ext cx="412478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15341" y="5757334"/>
            <a:ext cx="68039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 cap="all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774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  <p:sldLayoutId id="2147483792" r:id="rId12"/>
    <p:sldLayoutId id="2147483793" r:id="rId13"/>
    <p:sldLayoutId id="2147483794" r:id="rId14"/>
    <p:sldLayoutId id="2147483795" r:id="rId15"/>
    <p:sldLayoutId id="2147483796" r:id="rId16"/>
    <p:sldLayoutId id="2147483797" r:id="rId17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50" kern="1200" cap="all" baseline="0">
          <a:solidFill>
            <a:schemeClr val="accent1">
              <a:lumMod val="60000"/>
              <a:lumOff val="40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5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3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2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>
            <a:lumMod val="60000"/>
            <a:lumOff val="40000"/>
          </a:schemeClr>
        </a:buClr>
        <a:buSzPct val="160000"/>
        <a:buFont typeface="Arial" panose="020B0604020202020204" pitchFamily="34" charset="0"/>
        <a:buChar char="•"/>
        <a:defRPr sz="105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hyperlink" Target="https://www.brainpop.com/socialstudies/usgovernment/branchesofgovernment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hyperlink" Target="https://www.brainpop.com/socialstudies/usgovernment/branchesofgovernment/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W8IKcqrseM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2eXCG-hlaqI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classroommagazines.scholastic.com/election/meet-the-candidates/donald-trump.html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youtube.com/watch?v=CV1la96XHqE" TargetMode="External"/><Relationship Id="rId5" Type="http://schemas.openxmlformats.org/officeDocument/2006/relationships/hyperlink" Target="https://www.youtube.com/watch?v=Ws66liLKGzA" TargetMode="External"/><Relationship Id="rId4" Type="http://schemas.openxmlformats.org/officeDocument/2006/relationships/image" Target="../media/image22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Picture 70">
            <a:extLst>
              <a:ext uri="{FF2B5EF4-FFF2-40B4-BE49-F238E27FC236}">
                <a16:creationId xmlns:a16="http://schemas.microsoft.com/office/drawing/2014/main" id="{29C5300A-2FB0-4706-9981-8398945BA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 useBgFill="1">
        <p:nvSpPr>
          <p:cNvPr id="73" name="Freeform 17">
            <a:extLst>
              <a:ext uri="{FF2B5EF4-FFF2-40B4-BE49-F238E27FC236}">
                <a16:creationId xmlns:a16="http://schemas.microsoft.com/office/drawing/2014/main" id="{60348908-3FF8-4047-BE43-C6D578C28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907" y="857250"/>
            <a:ext cx="8762858" cy="4941094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5" name="Freeform 21">
            <a:extLst>
              <a:ext uri="{FF2B5EF4-FFF2-40B4-BE49-F238E27FC236}">
                <a16:creationId xmlns:a16="http://schemas.microsoft.com/office/drawing/2014/main" id="{BC210250-C605-4CD9-B096-02FD7C0F4F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857250"/>
            <a:ext cx="6539684" cy="342658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7" name="Freeform 20">
            <a:extLst>
              <a:ext uri="{FF2B5EF4-FFF2-40B4-BE49-F238E27FC236}">
                <a16:creationId xmlns:a16="http://schemas.microsoft.com/office/drawing/2014/main" id="{56B66EA8-DFF7-4106-A7E5-219B4EFB26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13716" y="2881493"/>
            <a:ext cx="8503574" cy="2709083"/>
          </a:xfrm>
          <a:custGeom>
            <a:avLst/>
            <a:gdLst>
              <a:gd name="connsiteX0" fmla="*/ 0 w 11329257"/>
              <a:gd name="connsiteY0" fmla="*/ 1672253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0 w 11329257"/>
              <a:gd name="connsiteY4" fmla="*/ 1672253 h 3112578"/>
              <a:gd name="connsiteX0" fmla="*/ 8467 w 11329257"/>
              <a:gd name="connsiteY0" fmla="*/ 994919 h 3112578"/>
              <a:gd name="connsiteX1" fmla="*/ 11201741 w 11329257"/>
              <a:gd name="connsiteY1" fmla="*/ 0 h 3112578"/>
              <a:gd name="connsiteX2" fmla="*/ 11329257 w 11329257"/>
              <a:gd name="connsiteY2" fmla="*/ 2508571 h 3112578"/>
              <a:gd name="connsiteX3" fmla="*/ 0 w 11329257"/>
              <a:gd name="connsiteY3" fmla="*/ 3112578 h 3112578"/>
              <a:gd name="connsiteX4" fmla="*/ 8467 w 11329257"/>
              <a:gd name="connsiteY4" fmla="*/ 994919 h 3112578"/>
              <a:gd name="connsiteX0" fmla="*/ 814 w 11330070"/>
              <a:gd name="connsiteY0" fmla="*/ 732453 h 3112578"/>
              <a:gd name="connsiteX1" fmla="*/ 11202554 w 11330070"/>
              <a:gd name="connsiteY1" fmla="*/ 0 h 3112578"/>
              <a:gd name="connsiteX2" fmla="*/ 11330070 w 11330070"/>
              <a:gd name="connsiteY2" fmla="*/ 2508571 h 3112578"/>
              <a:gd name="connsiteX3" fmla="*/ 813 w 11330070"/>
              <a:gd name="connsiteY3" fmla="*/ 3112578 h 3112578"/>
              <a:gd name="connsiteX4" fmla="*/ 814 w 11330070"/>
              <a:gd name="connsiteY4" fmla="*/ 732453 h 3112578"/>
              <a:gd name="connsiteX0" fmla="*/ 375 w 11338098"/>
              <a:gd name="connsiteY0" fmla="*/ 622387 h 3112578"/>
              <a:gd name="connsiteX1" fmla="*/ 11210582 w 11338098"/>
              <a:gd name="connsiteY1" fmla="*/ 0 h 3112578"/>
              <a:gd name="connsiteX2" fmla="*/ 11338098 w 11338098"/>
              <a:gd name="connsiteY2" fmla="*/ 2508571 h 3112578"/>
              <a:gd name="connsiteX3" fmla="*/ 8841 w 11338098"/>
              <a:gd name="connsiteY3" fmla="*/ 3112578 h 3112578"/>
              <a:gd name="connsiteX4" fmla="*/ 375 w 11338098"/>
              <a:gd name="connsiteY4" fmla="*/ 622387 h 3112578"/>
              <a:gd name="connsiteX0" fmla="*/ 375 w 11338098"/>
              <a:gd name="connsiteY0" fmla="*/ 10203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1020320 h 3510511"/>
              <a:gd name="connsiteX0" fmla="*/ 375 w 11338098"/>
              <a:gd name="connsiteY0" fmla="*/ 664720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64720 h 3510511"/>
              <a:gd name="connsiteX0" fmla="*/ 375 w 11338098"/>
              <a:gd name="connsiteY0" fmla="*/ 605454 h 3510511"/>
              <a:gd name="connsiteX1" fmla="*/ 11176715 w 11338098"/>
              <a:gd name="connsiteY1" fmla="*/ 0 h 3510511"/>
              <a:gd name="connsiteX2" fmla="*/ 11338098 w 11338098"/>
              <a:gd name="connsiteY2" fmla="*/ 2906504 h 3510511"/>
              <a:gd name="connsiteX3" fmla="*/ 8841 w 11338098"/>
              <a:gd name="connsiteY3" fmla="*/ 3510511 h 3510511"/>
              <a:gd name="connsiteX4" fmla="*/ 375 w 11338098"/>
              <a:gd name="connsiteY4" fmla="*/ 605454 h 3510511"/>
              <a:gd name="connsiteX0" fmla="*/ 375 w 11338098"/>
              <a:gd name="connsiteY0" fmla="*/ 707054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707054 h 3612111"/>
              <a:gd name="connsiteX0" fmla="*/ 375 w 11338098"/>
              <a:gd name="connsiteY0" fmla="*/ 571588 h 3612111"/>
              <a:gd name="connsiteX1" fmla="*/ 11176715 w 11338098"/>
              <a:gd name="connsiteY1" fmla="*/ 0 h 3612111"/>
              <a:gd name="connsiteX2" fmla="*/ 11338098 w 11338098"/>
              <a:gd name="connsiteY2" fmla="*/ 3008104 h 3612111"/>
              <a:gd name="connsiteX3" fmla="*/ 8841 w 11338098"/>
              <a:gd name="connsiteY3" fmla="*/ 3612111 h 3612111"/>
              <a:gd name="connsiteX4" fmla="*/ 375 w 11338098"/>
              <a:gd name="connsiteY4" fmla="*/ 571588 h 36121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38098" h="3612111">
                <a:moveTo>
                  <a:pt x="375" y="571588"/>
                </a:moveTo>
                <a:lnTo>
                  <a:pt x="11176715" y="0"/>
                </a:lnTo>
                <a:lnTo>
                  <a:pt x="11338098" y="3008104"/>
                </a:lnTo>
                <a:lnTo>
                  <a:pt x="8841" y="3612111"/>
                </a:lnTo>
                <a:cubicBezTo>
                  <a:pt x="11663" y="2906225"/>
                  <a:pt x="-2447" y="1277474"/>
                  <a:pt x="375" y="571588"/>
                </a:cubicBez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1026" name="Picture 2" descr="Election 2020 – Page 5 – WLDS">
            <a:extLst>
              <a:ext uri="{FF2B5EF4-FFF2-40B4-BE49-F238E27FC236}">
                <a16:creationId xmlns:a16="http://schemas.microsoft.com/office/drawing/2014/main" id="{010DCD11-FD8F-4494-8000-61B33F9D1B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76" b="10686"/>
          <a:stretch/>
        </p:blipFill>
        <p:spPr bwMode="auto">
          <a:xfrm rot="21420000">
            <a:off x="275325" y="1149250"/>
            <a:ext cx="7701297" cy="180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Freeform 19">
            <a:extLst>
              <a:ext uri="{FF2B5EF4-FFF2-40B4-BE49-F238E27FC236}">
                <a16:creationId xmlns:a16="http://schemas.microsoft.com/office/drawing/2014/main" id="{000C1303-241E-4A67-B6FD-4B7760EA26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-121350" y="1077238"/>
            <a:ext cx="8525337" cy="4313853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ECE3F98-BBE0-411A-A433-3C82FAFB85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 rot="21420000">
            <a:off x="372735" y="3273467"/>
            <a:ext cx="7698353" cy="937550"/>
          </a:xfrm>
        </p:spPr>
        <p:txBody>
          <a:bodyPr>
            <a:normAutofit/>
          </a:bodyPr>
          <a:lstStyle/>
          <a:p>
            <a:r>
              <a:rPr lang="fr-FR">
                <a:solidFill>
                  <a:schemeClr val="bg1"/>
                </a:solidFill>
              </a:rPr>
              <a:t>US ELECTIONS</a:t>
            </a:r>
          </a:p>
        </p:txBody>
      </p:sp>
      <p:sp>
        <p:nvSpPr>
          <p:cNvPr id="81" name="5-Point Star 12">
            <a:extLst>
              <a:ext uri="{FF2B5EF4-FFF2-40B4-BE49-F238E27FC236}">
                <a16:creationId xmlns:a16="http://schemas.microsoft.com/office/drawing/2014/main" id="{D4434131-7D42-4C06-BA25-E022722F1F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0000">
            <a:off x="3166039" y="4690767"/>
            <a:ext cx="386540" cy="386540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048BCF-16FA-4FAD-8978-ED3D8A97F6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rot="21420000">
            <a:off x="403816" y="4126934"/>
            <a:ext cx="7619885" cy="370622"/>
          </a:xfrm>
        </p:spPr>
        <p:txBody>
          <a:bodyPr>
            <a:normAutofit fontScale="92500"/>
          </a:bodyPr>
          <a:lstStyle/>
          <a:p>
            <a:pPr>
              <a:lnSpc>
                <a:spcPct val="110000"/>
              </a:lnSpc>
            </a:pPr>
            <a:r>
              <a:rPr lang="fr-FR" sz="1950" dirty="0">
                <a:solidFill>
                  <a:schemeClr val="bg1"/>
                </a:solidFill>
              </a:rPr>
              <a:t>2020-2021</a:t>
            </a:r>
          </a:p>
        </p:txBody>
      </p:sp>
    </p:spTree>
    <p:extLst>
      <p:ext uri="{BB962C8B-B14F-4D97-AF65-F5344CB8AC3E}">
        <p14:creationId xmlns:p14="http://schemas.microsoft.com/office/powerpoint/2010/main" val="334055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lc-record-2020-09-02-22h38m05s-Branches of Government - BrainPOP with quiz hd.mp4-">
            <a:hlinkClick r:id="" action="ppaction://media"/>
            <a:extLst>
              <a:ext uri="{FF2B5EF4-FFF2-40B4-BE49-F238E27FC236}">
                <a16:creationId xmlns:a16="http://schemas.microsoft.com/office/drawing/2014/main" id="{C9D01290-66DE-41B2-808A-C601DF69F1B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2061.6111"/>
                </p14:media>
              </p:ext>
            </p:extLst>
          </p:nvPr>
        </p:nvPicPr>
        <p:blipFill rotWithShape="1">
          <a:blip r:embed="rId4"/>
          <a:srcRect l="18728" r="18729"/>
          <a:stretch>
            <a:fillRect/>
          </a:stretch>
        </p:blipFill>
        <p:spPr>
          <a:xfrm>
            <a:off x="695325" y="-15695"/>
            <a:ext cx="7753350" cy="580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7352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83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0" name="AutoShape 16"/>
          <p:cNvSpPr>
            <a:spLocks noChangeArrowheads="1"/>
          </p:cNvSpPr>
          <p:nvPr/>
        </p:nvSpPr>
        <p:spPr bwMode="auto">
          <a:xfrm>
            <a:off x="3203848" y="620688"/>
            <a:ext cx="2754313" cy="648072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US GOVERNMENT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3 BRANCHES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3419872" y="1844824"/>
            <a:ext cx="2339975" cy="47525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PLACE 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 …………………..……….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PEOPLE 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 ………………………….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and his ……………………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……………………………….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+ the ……………………….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JOB:</a:t>
            </a:r>
            <a:r>
              <a:rPr kumimoji="0" lang="en-US" sz="1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They ……………….. Laws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baseline="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Explanations: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……………………………………………………………………………………………………………………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467544" y="1844823"/>
            <a:ext cx="2339976" cy="475252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PLACE: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  ……………………………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PEOPLE: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 ………….…………….. made of the ………………………. of ……………………………….. and the ………………………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Calibri" pitchFamily="34" charset="0"/>
                <a:cs typeface="Arial" pitchFamily="34" charset="0"/>
              </a:rPr>
              <a:t>JOB: </a:t>
            </a:r>
            <a:r>
              <a:rPr lang="en-US" sz="1000" dirty="0">
                <a:latin typeface="Calibri" pitchFamily="34" charset="0"/>
                <a:cs typeface="Arial" pitchFamily="34" charset="0"/>
              </a:rPr>
              <a:t>They ……………………. laws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Explanations: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alibri" pitchFamily="34" charset="0"/>
                <a:cs typeface="Arial" pitchFamily="34" charset="0"/>
              </a:rPr>
              <a:t>…………………………………………………………………………………………………………………..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6300192" y="1844824"/>
            <a:ext cx="2339975" cy="48245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PLACE :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 ………………….………..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PEOPLE 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 ………………………….	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………………………………..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composed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of 9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 ………………………………..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JOB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: They ……………………….. Laws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Explanations: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……………………………………………………………………………………………………………………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AutoShape 6"/>
          <p:cNvSpPr>
            <a:spLocks noChangeShapeType="1"/>
          </p:cNvSpPr>
          <p:nvPr/>
        </p:nvSpPr>
        <p:spPr bwMode="auto">
          <a:xfrm flipH="1">
            <a:off x="1547664" y="836712"/>
            <a:ext cx="1656184" cy="576064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389" name="AutoShape 5"/>
          <p:cNvSpPr>
            <a:spLocks noChangeShapeType="1"/>
          </p:cNvSpPr>
          <p:nvPr/>
        </p:nvSpPr>
        <p:spPr bwMode="auto">
          <a:xfrm flipH="1">
            <a:off x="4382264" y="1268761"/>
            <a:ext cx="45719" cy="14401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388" name="AutoShape 4"/>
          <p:cNvSpPr>
            <a:spLocks noChangeShapeType="1"/>
          </p:cNvSpPr>
          <p:nvPr/>
        </p:nvSpPr>
        <p:spPr bwMode="auto">
          <a:xfrm>
            <a:off x="5940152" y="908721"/>
            <a:ext cx="1368152" cy="504056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467544" y="1412776"/>
            <a:ext cx="2339976" cy="282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 …………...…………….…….. BRANCH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3347864" y="1412776"/>
            <a:ext cx="2339975" cy="282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 …………….………...……….. BRANCH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5" name="AutoShape 1"/>
          <p:cNvSpPr>
            <a:spLocks noChangeArrowheads="1"/>
          </p:cNvSpPr>
          <p:nvPr/>
        </p:nvSpPr>
        <p:spPr bwMode="auto">
          <a:xfrm>
            <a:off x="6300192" y="1412776"/>
            <a:ext cx="2339975" cy="282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 …………...……………….….. BRANCH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0" y="344192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https://www.brainpop.com/socialstudies/usgovernment/branchesofgovernment/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0" y="22383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29527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41624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0" y="51435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0" y="75247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21" name="Rectangle 37"/>
          <p:cNvSpPr>
            <a:spLocks noChangeArrowheads="1"/>
          </p:cNvSpPr>
          <p:nvPr/>
        </p:nvSpPr>
        <p:spPr bwMode="auto">
          <a:xfrm>
            <a:off x="0" y="10039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Image 14" descr="us-constitution-590x3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620689"/>
            <a:ext cx="794767" cy="655028"/>
          </a:xfrm>
          <a:prstGeom prst="rect">
            <a:avLst/>
          </a:prstGeom>
          <a:noFill/>
        </p:spPr>
      </p:pic>
      <p:pic>
        <p:nvPicPr>
          <p:cNvPr id="35" name="Image 12" descr="Seal_of_the_Executive_Office_of_the_President_of_the_United_States_2014.svg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95936" y="4365104"/>
            <a:ext cx="1008112" cy="1008112"/>
          </a:xfrm>
          <a:prstGeom prst="rect">
            <a:avLst/>
          </a:prstGeom>
          <a:noFill/>
        </p:spPr>
      </p:pic>
      <p:sp>
        <p:nvSpPr>
          <p:cNvPr id="16425" name="Rectangle 41"/>
          <p:cNvSpPr>
            <a:spLocks noChangeArrowheads="1"/>
          </p:cNvSpPr>
          <p:nvPr/>
        </p:nvSpPr>
        <p:spPr bwMode="auto">
          <a:xfrm>
            <a:off x="0" y="-9927"/>
            <a:ext cx="184731" cy="47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Image 39" descr="C:\Users\THE LEYNAUDS\Desktop\the-white-house-north-lawn-plus-fountain-and-flowers-credit-stephen-melkisethian_flickr-user-stephenmelkisethia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916832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 40" descr="C:\Users\THE LEYNAUDS\Desktop\United_States_Capitol_-_west_front_tilt_correc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916832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 41" descr="C:\Users\THE LEYNAUDS\Desktop\4c4b5baa412a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916832"/>
            <a:ext cx="136815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 44" descr="Afficher l'image d'origine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4293096"/>
            <a:ext cx="877202" cy="936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 45" descr="C:\Users\THE LEYNAUDS\AppData\Local\Microsoft\Windows\Temporary Internet Files\Content.IE5\0DVUH50T\Legal-claims-software[1]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4437112"/>
            <a:ext cx="1162622" cy="868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00" name="AutoShape 16"/>
          <p:cNvSpPr>
            <a:spLocks noChangeArrowheads="1"/>
          </p:cNvSpPr>
          <p:nvPr/>
        </p:nvSpPr>
        <p:spPr bwMode="auto">
          <a:xfrm>
            <a:off x="3203848" y="692696"/>
            <a:ext cx="2754313" cy="576064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US GOVERNMENT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3 BRANCHES</a:t>
            </a: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3419872" y="1844824"/>
            <a:ext cx="2339975" cy="4752528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PLACE 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White House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PEOPLE 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president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and his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vice-president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</a:t>
            </a:r>
            <a:r>
              <a:rPr lang="en-US" sz="1000" dirty="0">
                <a:latin typeface="Arial" pitchFamily="34" charset="0"/>
                <a:cs typeface="Arial" pitchFamily="34" charset="0"/>
              </a:rPr>
              <a:t>+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Cabinet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JOB:</a:t>
            </a:r>
            <a:r>
              <a:rPr kumimoji="0" lang="en-US" sz="10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They 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carry out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Laws</a:t>
            </a:r>
          </a:p>
          <a:p>
            <a:r>
              <a:rPr lang="en-US" sz="1000" b="1" baseline="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Explanations:</a:t>
            </a:r>
          </a:p>
          <a:p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Approves and recommends new laws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Directs national defense and foreign policy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The president is the commander in chief of the armed forces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The Cabinet advises the president on issues such as education, foreign policy, agriculture, defense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They make treaties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Prepare the budget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baseline="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baseline="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4" name="AutoShape 10"/>
          <p:cNvSpPr>
            <a:spLocks noChangeArrowheads="1"/>
          </p:cNvSpPr>
          <p:nvPr/>
        </p:nvSpPr>
        <p:spPr bwMode="auto">
          <a:xfrm>
            <a:off x="467544" y="1844823"/>
            <a:ext cx="2339976" cy="475252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PLACE: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  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Capitol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PEOPLE: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Congress </a:t>
            </a:r>
            <a:r>
              <a:rPr kumimoji="0" lang="en-US" sz="1000" b="0" i="0" u="none" strike="noStrike" cap="none" normalizeH="0" dirty="0">
                <a:ln>
                  <a:noFill/>
                </a:ln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is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made of the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House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of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Representatives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and the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Senate</a:t>
            </a: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Calibri" pitchFamily="34" charset="0"/>
                <a:cs typeface="Arial" pitchFamily="34" charset="0"/>
              </a:rPr>
              <a:t>JOB: </a:t>
            </a:r>
            <a:r>
              <a:rPr lang="en-US" sz="1000" dirty="0">
                <a:latin typeface="Calibri" pitchFamily="34" charset="0"/>
                <a:cs typeface="Arial" pitchFamily="34" charset="0"/>
              </a:rPr>
              <a:t>They  </a:t>
            </a:r>
            <a:r>
              <a:rPr lang="en-US" sz="1000" dirty="0">
                <a:solidFill>
                  <a:srgbClr val="FF0000"/>
                </a:solidFill>
                <a:latin typeface="Calibri" pitchFamily="34" charset="0"/>
                <a:cs typeface="Arial" pitchFamily="34" charset="0"/>
              </a:rPr>
              <a:t>create </a:t>
            </a:r>
            <a:r>
              <a:rPr lang="en-US" sz="1000" dirty="0">
                <a:latin typeface="Calibri" pitchFamily="34" charset="0"/>
                <a:cs typeface="Arial" pitchFamily="34" charset="0"/>
              </a:rPr>
              <a:t>laws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cs typeface="Arial" pitchFamily="34" charset="0"/>
              </a:rPr>
              <a:t>Explanations: </a:t>
            </a:r>
          </a:p>
          <a:p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They introduce bills that can become laws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000" u="sng" dirty="0">
                <a:solidFill>
                  <a:srgbClr val="FF0000"/>
                </a:solidFill>
                <a:latin typeface="Calibri" pitchFamily="34" charset="0"/>
              </a:rPr>
              <a:t>House</a:t>
            </a:r>
            <a:r>
              <a:rPr lang="en-US" sz="10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 bills related to </a:t>
            </a:r>
            <a:r>
              <a:rPr lang="en-US" sz="1000" dirty="0" err="1">
                <a:solidFill>
                  <a:srgbClr val="FF0000"/>
                </a:solidFill>
                <a:latin typeface="Calibri" pitchFamily="34" charset="0"/>
              </a:rPr>
              <a:t>gvt’s</a:t>
            </a:r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 spending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000" u="sng" dirty="0">
                <a:solidFill>
                  <a:srgbClr val="FF0000"/>
                </a:solidFill>
                <a:latin typeface="Calibri" pitchFamily="34" charset="0"/>
              </a:rPr>
              <a:t>Senate</a:t>
            </a:r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 approves or rejects treaties with other countries</a:t>
            </a:r>
          </a:p>
          <a:p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Approves or rejects </a:t>
            </a:r>
            <a:r>
              <a:rPr lang="en-US" sz="1000">
                <a:solidFill>
                  <a:srgbClr val="FF0000"/>
                </a:solidFill>
                <a:latin typeface="Calibri" pitchFamily="34" charset="0"/>
              </a:rPr>
              <a:t>presidential nominations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r>
              <a:rPr lang="en-US" sz="1000" dirty="0"/>
              <a:t> </a:t>
            </a:r>
            <a:endParaRPr lang="fr-FR" sz="1000" dirty="0"/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6300192" y="1844824"/>
            <a:ext cx="2339975" cy="4824536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kumimoji="0" lang="en-US" sz="1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PLACE :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Supreme Court</a:t>
            </a: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PEOPLE :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the </a:t>
            </a:r>
            <a:r>
              <a:rPr lang="en-US" sz="10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US" sz="10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Supreme Court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composed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of 9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judges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                            ( = justices )</a:t>
            </a:r>
            <a:endParaRPr kumimoji="0" lang="en-US" sz="1000" b="0" i="0" u="none" strike="noStrike" cap="none" normalizeH="0" dirty="0">
              <a:ln>
                <a:noFill/>
              </a:ln>
              <a:solidFill>
                <a:srgbClr val="FF0000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                 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en-US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sz="1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JOB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: They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en-US" sz="10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interpret </a:t>
            </a:r>
            <a:r>
              <a:rPr kumimoji="0" lang="en-US" sz="1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Laws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b="1" dirty="0">
                <a:latin typeface="Calibri" pitchFamily="34" charset="0"/>
                <a:ea typeface="Times New Roman" pitchFamily="18" charset="0"/>
                <a:cs typeface="Arial" pitchFamily="34" charset="0"/>
              </a:rPr>
              <a:t>Explanations: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00" dirty="0">
                <a:solidFill>
                  <a:srgbClr val="FF0000"/>
                </a:solidFill>
                <a:latin typeface="Calibri" pitchFamily="34" charset="0"/>
              </a:rPr>
              <a:t>They rule on cases that may conflict with constitution, decide whether the laws are unconstitutional </a:t>
            </a:r>
            <a:endParaRPr lang="fr-FR" sz="1000" dirty="0">
              <a:solidFill>
                <a:srgbClr val="FF0000"/>
              </a:solidFill>
              <a:latin typeface="Calibri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000" b="1" dirty="0">
              <a:latin typeface="Calibri" pitchFamily="34" charset="0"/>
              <a:ea typeface="Times New Roman" pitchFamily="18" charset="0"/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fr-FR" sz="1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AutoShape 6"/>
          <p:cNvSpPr>
            <a:spLocks noChangeShapeType="1"/>
          </p:cNvSpPr>
          <p:nvPr/>
        </p:nvSpPr>
        <p:spPr bwMode="auto">
          <a:xfrm flipH="1">
            <a:off x="1547664" y="980728"/>
            <a:ext cx="1656184" cy="43204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389" name="AutoShape 5"/>
          <p:cNvSpPr>
            <a:spLocks noChangeShapeType="1"/>
          </p:cNvSpPr>
          <p:nvPr/>
        </p:nvSpPr>
        <p:spPr bwMode="auto">
          <a:xfrm>
            <a:off x="4427982" y="1268761"/>
            <a:ext cx="45719" cy="144015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388" name="AutoShape 4"/>
          <p:cNvSpPr>
            <a:spLocks noChangeShapeType="1"/>
          </p:cNvSpPr>
          <p:nvPr/>
        </p:nvSpPr>
        <p:spPr bwMode="auto">
          <a:xfrm>
            <a:off x="5940152" y="980728"/>
            <a:ext cx="1368152" cy="432048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387" name="AutoShape 3"/>
          <p:cNvSpPr>
            <a:spLocks noChangeArrowheads="1"/>
          </p:cNvSpPr>
          <p:nvPr/>
        </p:nvSpPr>
        <p:spPr bwMode="auto">
          <a:xfrm>
            <a:off x="467544" y="1412776"/>
            <a:ext cx="2339976" cy="282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  </a:t>
            </a:r>
            <a:r>
              <a:rPr lang="fr-FR" sz="1100" b="1" dirty="0">
                <a:solidFill>
                  <a:srgbClr val="FF0000"/>
                </a:solidFill>
                <a:latin typeface="Calibri" pitchFamily="34" charset="0"/>
                <a:ea typeface="Times New Roman" pitchFamily="18" charset="0"/>
                <a:cs typeface="Arial" pitchFamily="34" charset="0"/>
              </a:rPr>
              <a:t>LEGISLATIVE </a:t>
            </a:r>
            <a:r>
              <a: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BRANCH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3347864" y="1412776"/>
            <a:ext cx="2339975" cy="282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 </a:t>
            </a:r>
            <a:r>
              <a:rPr kumimoji="0" lang="fr-FR" sz="11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11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EXECUTIVE </a:t>
            </a:r>
            <a:r>
              <a: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BRANCH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385" name="AutoShape 1"/>
          <p:cNvSpPr>
            <a:spLocks noChangeArrowheads="1"/>
          </p:cNvSpPr>
          <p:nvPr/>
        </p:nvSpPr>
        <p:spPr bwMode="auto">
          <a:xfrm>
            <a:off x="6300192" y="1412776"/>
            <a:ext cx="2339975" cy="28257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THE </a:t>
            </a:r>
            <a:r>
              <a:rPr kumimoji="0" lang="fr-FR" sz="1100" b="1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fr-FR" sz="11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JUDICIAL </a:t>
            </a:r>
            <a:r>
              <a:rPr kumimoji="0" 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BRANCH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04" name="Rectangle 2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06" name="Rectangle 22"/>
          <p:cNvSpPr>
            <a:spLocks noChangeArrowheads="1"/>
          </p:cNvSpPr>
          <p:nvPr/>
        </p:nvSpPr>
        <p:spPr bwMode="auto">
          <a:xfrm>
            <a:off x="0" y="251859"/>
            <a:ext cx="91440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  <a:hlinkClick r:id="rId2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  <a:hlinkClick r:id="rId2"/>
              </a:rPr>
              <a:t>https://www.brainpop.com/socialstudies/usgovernment/branchesofgovernment/</a:t>
            </a:r>
            <a:endParaRPr kumimoji="0" lang="fr-FR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07" name="Rectangle 23"/>
          <p:cNvSpPr>
            <a:spLocks noChangeArrowheads="1"/>
          </p:cNvSpPr>
          <p:nvPr/>
        </p:nvSpPr>
        <p:spPr bwMode="auto">
          <a:xfrm>
            <a:off x="0" y="2238375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09" name="Rectangle 25"/>
          <p:cNvSpPr>
            <a:spLocks noChangeArrowheads="1"/>
          </p:cNvSpPr>
          <p:nvPr/>
        </p:nvSpPr>
        <p:spPr bwMode="auto">
          <a:xfrm>
            <a:off x="0" y="29527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10" name="Rectangle 26"/>
          <p:cNvSpPr>
            <a:spLocks noChangeArrowheads="1"/>
          </p:cNvSpPr>
          <p:nvPr/>
        </p:nvSpPr>
        <p:spPr bwMode="auto">
          <a:xfrm>
            <a:off x="0" y="4162425"/>
            <a:ext cx="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7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12" name="Rectangle 28"/>
          <p:cNvSpPr>
            <a:spLocks noChangeArrowheads="1"/>
          </p:cNvSpPr>
          <p:nvPr/>
        </p:nvSpPr>
        <p:spPr bwMode="auto">
          <a:xfrm>
            <a:off x="0" y="514350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16415" name="Rectangle 31"/>
          <p:cNvSpPr>
            <a:spLocks noChangeArrowheads="1"/>
          </p:cNvSpPr>
          <p:nvPr/>
        </p:nvSpPr>
        <p:spPr bwMode="auto">
          <a:xfrm>
            <a:off x="0" y="7524750"/>
            <a:ext cx="0" cy="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421" name="Rectangle 37"/>
          <p:cNvSpPr>
            <a:spLocks noChangeArrowheads="1"/>
          </p:cNvSpPr>
          <p:nvPr/>
        </p:nvSpPr>
        <p:spPr bwMode="auto">
          <a:xfrm>
            <a:off x="0" y="100393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4" name="Image 14" descr="us-constitution-590x300[1]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692696"/>
            <a:ext cx="794767" cy="576064"/>
          </a:xfrm>
          <a:prstGeom prst="rect">
            <a:avLst/>
          </a:prstGeom>
          <a:noFill/>
        </p:spPr>
      </p:pic>
      <p:pic>
        <p:nvPicPr>
          <p:cNvPr id="35" name="Image 12" descr="Seal_of_the_Executive_Office_of_the_President_of_the_United_States_2014.svg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861048"/>
            <a:ext cx="648072" cy="648072"/>
          </a:xfrm>
          <a:prstGeom prst="rect">
            <a:avLst/>
          </a:prstGeom>
          <a:noFill/>
        </p:spPr>
      </p:pic>
      <p:pic>
        <p:nvPicPr>
          <p:cNvPr id="40" name="Image 39" descr="C:\Users\THE LEYNAUDS\Desktop\the-white-house-north-lawn-plus-fountain-and-flowers-credit-stephen-melkisethian_flickr-user-stephenmelkisethian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7944" y="1916832"/>
            <a:ext cx="1080120" cy="1080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Image 40" descr="C:\Users\THE LEYNAUDS\Desktop\United_States_Capitol_-_west_front_tilt_correct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1916832"/>
            <a:ext cx="1296144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Image 41" descr="C:\Users\THE LEYNAUDS\Desktop\4c4b5baa412a7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32240" y="1916832"/>
            <a:ext cx="1368152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Image 44" descr="Afficher l'image d'origine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259632" y="3789040"/>
            <a:ext cx="66117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" name="Image 45" descr="C:\Users\THE LEYNAUDS\AppData\Local\Microsoft\Windows\Temporary Internet Files\Content.IE5\0DVUH50T\Legal-claims-software[1]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020272" y="3933056"/>
            <a:ext cx="802582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newsfla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8803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836712"/>
            <a:ext cx="8712968" cy="5737824"/>
          </a:xfrm>
        </p:spPr>
        <p:txBody>
          <a:bodyPr>
            <a:normAutofit/>
          </a:bodyPr>
          <a:lstStyle/>
          <a:p>
            <a:r>
              <a:rPr lang="fr-FR" sz="2000" b="1" dirty="0" err="1">
                <a:latin typeface="Calibri" pitchFamily="34" charset="0"/>
              </a:rPr>
              <a:t>Why</a:t>
            </a:r>
            <a:r>
              <a:rPr lang="fr-FR" sz="2000" b="1" dirty="0">
                <a:latin typeface="Calibri" pitchFamily="34" charset="0"/>
              </a:rPr>
              <a:t> </a:t>
            </a:r>
            <a:r>
              <a:rPr lang="fr-FR" sz="2000" b="1" dirty="0" err="1">
                <a:latin typeface="Calibri" pitchFamily="34" charset="0"/>
              </a:rPr>
              <a:t>is</a:t>
            </a:r>
            <a:r>
              <a:rPr lang="fr-FR" sz="2000" b="1" dirty="0">
                <a:latin typeface="Calibri" pitchFamily="34" charset="0"/>
              </a:rPr>
              <a:t> </a:t>
            </a:r>
            <a:r>
              <a:rPr lang="fr-FR" sz="2000" b="1" dirty="0" err="1">
                <a:latin typeface="Calibri" pitchFamily="34" charset="0"/>
              </a:rPr>
              <a:t>it</a:t>
            </a:r>
            <a:r>
              <a:rPr lang="fr-FR" sz="2000" b="1" dirty="0">
                <a:latin typeface="Calibri" pitchFamily="34" charset="0"/>
              </a:rPr>
              <a:t> a system of </a:t>
            </a:r>
            <a:r>
              <a:rPr lang="fr-FR" sz="2000" b="1" dirty="0" err="1">
                <a:latin typeface="Calibri" pitchFamily="34" charset="0"/>
              </a:rPr>
              <a:t>checks</a:t>
            </a:r>
            <a:r>
              <a:rPr lang="fr-FR" sz="2000" b="1" dirty="0">
                <a:latin typeface="Calibri" pitchFamily="34" charset="0"/>
              </a:rPr>
              <a:t> and balances ? </a:t>
            </a:r>
            <a:r>
              <a:rPr lang="en-US" sz="2000" b="1" dirty="0">
                <a:latin typeface="Calibri" pitchFamily="34" charset="0"/>
              </a:rPr>
              <a:t>Give at least 2 examples</a:t>
            </a:r>
          </a:p>
          <a:p>
            <a:pPr>
              <a:buNone/>
            </a:pPr>
            <a:endParaRPr lang="fr-FR" sz="1800" dirty="0">
              <a:latin typeface="Calibri" pitchFamily="34" charset="0"/>
            </a:endParaRPr>
          </a:p>
          <a:p>
            <a:pPr>
              <a:buNone/>
            </a:pPr>
            <a:r>
              <a:rPr lang="en-US" sz="1800" dirty="0">
                <a:latin typeface="Calibri" pitchFamily="34" charset="0"/>
                <a:sym typeface="Wingdings"/>
              </a:rPr>
              <a:t>	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  <a:sym typeface="Wingdings"/>
              </a:rPr>
              <a:t>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The Founders of the USA didn’t want any of one branch to have too much power so each branch of </a:t>
            </a:r>
            <a:r>
              <a:rPr lang="en-US" sz="1800">
                <a:solidFill>
                  <a:srgbClr val="FF0000"/>
                </a:solidFill>
                <a:latin typeface="Calibri" pitchFamily="34" charset="0"/>
              </a:rPr>
              <a:t>the government </a:t>
            </a:r>
            <a:r>
              <a:rPr lang="en-US" sz="1800" dirty="0">
                <a:solidFill>
                  <a:srgbClr val="FF0000"/>
                </a:solidFill>
                <a:latin typeface="Calibri" pitchFamily="34" charset="0"/>
              </a:rPr>
              <a:t>is limited by the other two in different ways</a:t>
            </a:r>
            <a:endParaRPr lang="fr-FR" sz="18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fr-FR" sz="1800" dirty="0">
              <a:solidFill>
                <a:srgbClr val="FF0000"/>
              </a:solidFill>
              <a:latin typeface="Calibri" pitchFamily="34" charset="0"/>
            </a:endParaRPr>
          </a:p>
          <a:p>
            <a:pPr lvl="0">
              <a:buNone/>
            </a:pPr>
            <a:r>
              <a:rPr lang="en-US" sz="18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	</a:t>
            </a:r>
            <a:r>
              <a:rPr lang="en-US" sz="1800" i="1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ex: </a:t>
            </a:r>
            <a:r>
              <a:rPr lang="en-US" sz="1800" i="1" dirty="0">
                <a:solidFill>
                  <a:srgbClr val="FF0000"/>
                </a:solidFill>
                <a:latin typeface="Calibri" pitchFamily="34" charset="0"/>
              </a:rPr>
              <a:t>The president can decide to veto a bill presented by Congress but Congress can override that veto if 2/3 of representatives agree. If Supreme Court decides the law is unconstitutional, the law disappears</a:t>
            </a:r>
          </a:p>
          <a:p>
            <a:pPr lvl="0">
              <a:buNone/>
            </a:pPr>
            <a:endParaRPr lang="fr-FR" sz="1800" i="1" dirty="0">
              <a:solidFill>
                <a:srgbClr val="FF0000"/>
              </a:solidFill>
              <a:latin typeface="Calibri" pitchFamily="34" charset="0"/>
            </a:endParaRPr>
          </a:p>
          <a:p>
            <a:pPr lvl="0">
              <a:buNone/>
            </a:pPr>
            <a:r>
              <a:rPr lang="en-US" sz="1800" i="1" dirty="0">
                <a:solidFill>
                  <a:srgbClr val="FF0000"/>
                </a:solidFill>
                <a:latin typeface="Calibri" pitchFamily="34" charset="0"/>
              </a:rPr>
              <a:t>	ex: The president’s Cabinet members have to be approved by a majority of Congress</a:t>
            </a:r>
          </a:p>
          <a:p>
            <a:pPr lvl="0">
              <a:buNone/>
            </a:pPr>
            <a:endParaRPr lang="fr-FR" sz="1800" i="1" dirty="0">
              <a:solidFill>
                <a:srgbClr val="FF0000"/>
              </a:solidFill>
              <a:latin typeface="Calibri" pitchFamily="34" charset="0"/>
            </a:endParaRPr>
          </a:p>
          <a:p>
            <a:pPr lvl="0">
              <a:buNone/>
            </a:pPr>
            <a:r>
              <a:rPr lang="en-US" sz="1800" i="1" dirty="0">
                <a:solidFill>
                  <a:srgbClr val="FF0000"/>
                </a:solidFill>
                <a:latin typeface="Calibri" pitchFamily="34" charset="0"/>
              </a:rPr>
              <a:t>	ex: The 9 justices at the Supreme Court serve for life but they have to be appointed by the president and approved by the Senate</a:t>
            </a:r>
          </a:p>
          <a:p>
            <a:pPr lvl="0">
              <a:buNone/>
            </a:pPr>
            <a:endParaRPr lang="fr-FR" sz="1800" i="1" dirty="0">
              <a:solidFill>
                <a:srgbClr val="FF0000"/>
              </a:solidFill>
              <a:latin typeface="Calibri" pitchFamily="34" charset="0"/>
            </a:endParaRPr>
          </a:p>
          <a:p>
            <a:pPr lvl="0">
              <a:buNone/>
            </a:pPr>
            <a:r>
              <a:rPr lang="en-US" sz="1800" i="1" dirty="0">
                <a:solidFill>
                  <a:srgbClr val="FF0000"/>
                </a:solidFill>
                <a:latin typeface="Calibri" pitchFamily="34" charset="0"/>
              </a:rPr>
              <a:t>	ex: Congress can also remove justices from their post by a process called impeachment</a:t>
            </a:r>
          </a:p>
          <a:p>
            <a:pPr lvl="0">
              <a:buNone/>
            </a:pPr>
            <a:endParaRPr lang="fr-FR" sz="1800" i="1" dirty="0">
              <a:solidFill>
                <a:srgbClr val="FF0000"/>
              </a:solidFill>
              <a:latin typeface="Calibri" pitchFamily="34" charset="0"/>
            </a:endParaRPr>
          </a:p>
          <a:p>
            <a:pPr lvl="0">
              <a:buNone/>
            </a:pPr>
            <a:r>
              <a:rPr lang="en-US" sz="1800" i="1" dirty="0">
                <a:solidFill>
                  <a:srgbClr val="FF0000"/>
                </a:solidFill>
                <a:latin typeface="Calibri" pitchFamily="34" charset="0"/>
              </a:rPr>
              <a:t>	ex: Supreme Court can declare the actions of the president unconstitutional and Congress can remove president from office by impeachment</a:t>
            </a:r>
            <a:endParaRPr lang="fr-FR" sz="1800" i="1" dirty="0">
              <a:solidFill>
                <a:srgbClr val="FF0000"/>
              </a:solidFill>
              <a:latin typeface="Calibri" pitchFamily="34" charset="0"/>
            </a:endParaRPr>
          </a:p>
          <a:p>
            <a:pPr lvl="0">
              <a:buNone/>
            </a:pPr>
            <a:endParaRPr lang="en-US" sz="1800" dirty="0">
              <a:latin typeface="Calibri" pitchFamily="34" charset="0"/>
            </a:endParaRPr>
          </a:p>
          <a:p>
            <a:pPr lvl="0">
              <a:buNone/>
            </a:pPr>
            <a:endParaRPr lang="fr-FR" sz="1800" dirty="0">
              <a:latin typeface="Calibri" pitchFamily="34" charset="0"/>
            </a:endParaRP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648072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chemeClr val="accent2"/>
                </a:solidFill>
              </a:rPr>
              <a:t>GRAMMAR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556792"/>
            <a:ext cx="8640960" cy="5017744"/>
          </a:xfrm>
        </p:spPr>
        <p:txBody>
          <a:bodyPr/>
          <a:lstStyle/>
          <a:p>
            <a:pPr>
              <a:buNone/>
            </a:pPr>
            <a:r>
              <a:rPr lang="fr-FR" b="1" dirty="0" err="1">
                <a:latin typeface="Calibri" pitchFamily="34" charset="0"/>
              </a:rPr>
              <a:t>Make</a:t>
            </a:r>
            <a:r>
              <a:rPr lang="fr-FR" b="1" dirty="0">
                <a:latin typeface="Calibri" pitchFamily="34" charset="0"/>
              </a:rPr>
              <a:t> 5 sentences about the US </a:t>
            </a:r>
            <a:r>
              <a:rPr lang="fr-FR" b="1" dirty="0" err="1">
                <a:latin typeface="Calibri" pitchFamily="34" charset="0"/>
              </a:rPr>
              <a:t>political</a:t>
            </a:r>
            <a:r>
              <a:rPr lang="fr-FR" b="1" dirty="0">
                <a:latin typeface="Calibri" pitchFamily="34" charset="0"/>
              </a:rPr>
              <a:t> system </a:t>
            </a:r>
            <a:r>
              <a:rPr lang="fr-FR" b="1" dirty="0" err="1">
                <a:latin typeface="Calibri" pitchFamily="34" charset="0"/>
              </a:rPr>
              <a:t>using</a:t>
            </a:r>
            <a:endParaRPr lang="fr-FR" b="1" dirty="0">
              <a:latin typeface="Calibri" pitchFamily="34" charset="0"/>
            </a:endParaRPr>
          </a:p>
          <a:p>
            <a:pPr>
              <a:buNone/>
            </a:pPr>
            <a:r>
              <a:rPr lang="fr-FR" b="1" dirty="0">
                <a:latin typeface="Calibri" pitchFamily="34" charset="0"/>
              </a:rPr>
              <a:t> </a:t>
            </a:r>
            <a:r>
              <a:rPr lang="fr-FR" b="1" dirty="0" err="1">
                <a:latin typeface="Calibri" pitchFamily="34" charset="0"/>
              </a:rPr>
              <a:t>comparison</a:t>
            </a:r>
            <a:r>
              <a:rPr lang="fr-FR" b="1" dirty="0">
                <a:latin typeface="Calibri" pitchFamily="34" charset="0"/>
              </a:rPr>
              <a:t> ( structures or </a:t>
            </a:r>
            <a:r>
              <a:rPr lang="fr-FR" b="1" dirty="0" err="1">
                <a:latin typeface="Calibri" pitchFamily="34" charset="0"/>
              </a:rPr>
              <a:t>lining</a:t>
            </a:r>
            <a:r>
              <a:rPr lang="fr-FR" b="1" dirty="0">
                <a:latin typeface="Calibri" pitchFamily="34" charset="0"/>
              </a:rPr>
              <a:t> </a:t>
            </a:r>
            <a:r>
              <a:rPr lang="fr-FR" b="1" dirty="0" err="1">
                <a:latin typeface="Calibri" pitchFamily="34" charset="0"/>
              </a:rPr>
              <a:t>words</a:t>
            </a:r>
            <a:r>
              <a:rPr lang="fr-FR" b="1" dirty="0">
                <a:latin typeface="Calibri" pitchFamily="34" charset="0"/>
              </a:rPr>
              <a:t> )</a:t>
            </a:r>
          </a:p>
          <a:p>
            <a:pPr>
              <a:buNone/>
            </a:pPr>
            <a:endParaRPr lang="fr-FR" b="1" dirty="0">
              <a:latin typeface="Calibri" pitchFamily="34" charset="0"/>
            </a:endParaRP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fr-FR" sz="2400" dirty="0" err="1">
                <a:latin typeface="Calibri" pitchFamily="34" charset="0"/>
              </a:rPr>
              <a:t>We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can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think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that</a:t>
            </a:r>
            <a:r>
              <a:rPr lang="fr-FR" sz="2400" dirty="0">
                <a:latin typeface="Calibri" pitchFamily="34" charset="0"/>
              </a:rPr>
              <a:t> the </a:t>
            </a:r>
            <a:r>
              <a:rPr lang="fr-FR" sz="2400" dirty="0" err="1">
                <a:latin typeface="Calibri" pitchFamily="34" charset="0"/>
              </a:rPr>
              <a:t>president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is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</a:rPr>
              <a:t>more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powerful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Calibri" pitchFamily="34" charset="0"/>
              </a:rPr>
              <a:t>than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</a:rPr>
              <a:t> </a:t>
            </a:r>
            <a:r>
              <a:rPr lang="fr-FR" sz="2400" dirty="0">
                <a:latin typeface="Calibri" pitchFamily="34" charset="0"/>
              </a:rPr>
              <a:t>the 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</a:rPr>
              <a:t>     </a:t>
            </a:r>
            <a:r>
              <a:rPr lang="fr-FR" sz="2400" dirty="0" err="1">
                <a:latin typeface="Calibri" pitchFamily="34" charset="0"/>
              </a:rPr>
              <a:t>Congress</a:t>
            </a:r>
            <a:r>
              <a:rPr lang="fr-FR" sz="2400" dirty="0">
                <a:latin typeface="Calibri" pitchFamily="34" charset="0"/>
              </a:rPr>
              <a:t> and the </a:t>
            </a:r>
            <a:r>
              <a:rPr lang="fr-FR" sz="2400" dirty="0" err="1">
                <a:latin typeface="Calibri" pitchFamily="34" charset="0"/>
              </a:rPr>
              <a:t>Supreme</a:t>
            </a:r>
            <a:r>
              <a:rPr lang="fr-FR" sz="2400" dirty="0">
                <a:latin typeface="Calibri" pitchFamily="34" charset="0"/>
              </a:rPr>
              <a:t> Court but </a:t>
            </a:r>
            <a:r>
              <a:rPr lang="fr-FR" sz="2400" dirty="0" err="1">
                <a:latin typeface="Calibri" pitchFamily="34" charset="0"/>
              </a:rPr>
              <a:t>it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is</a:t>
            </a:r>
            <a:r>
              <a:rPr lang="fr-FR" sz="2400" dirty="0">
                <a:latin typeface="Calibri" pitchFamily="34" charset="0"/>
              </a:rPr>
              <a:t> not </a:t>
            </a:r>
            <a:r>
              <a:rPr lang="fr-FR" sz="2400" dirty="0" err="1">
                <a:latin typeface="Calibri" pitchFamily="34" charset="0"/>
              </a:rPr>
              <a:t>true</a:t>
            </a:r>
            <a:r>
              <a:rPr lang="fr-FR" sz="2400" dirty="0">
                <a:latin typeface="Calibri" pitchFamily="34" charset="0"/>
              </a:rPr>
              <a:t>.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fr-FR" sz="2400" dirty="0">
                <a:latin typeface="Calibri" pitchFamily="34" charset="0"/>
              </a:rPr>
              <a:t>The </a:t>
            </a:r>
            <a:r>
              <a:rPr lang="fr-FR" sz="2400" dirty="0" err="1">
                <a:latin typeface="Calibri" pitchFamily="34" charset="0"/>
              </a:rPr>
              <a:t>executive</a:t>
            </a:r>
            <a:r>
              <a:rPr lang="fr-FR" sz="2400" dirty="0">
                <a:latin typeface="Calibri" pitchFamily="34" charset="0"/>
              </a:rPr>
              <a:t> has </a:t>
            </a:r>
            <a:r>
              <a:rPr lang="fr-FR" sz="2400" dirty="0" err="1">
                <a:latin typeface="Calibri" pitchFamily="34" charset="0"/>
              </a:rPr>
              <a:t>almost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</a:rPr>
              <a:t>the </a:t>
            </a:r>
            <a:r>
              <a:rPr lang="fr-FR" sz="2400" b="1" dirty="0" err="1">
                <a:solidFill>
                  <a:srgbClr val="FF0000"/>
                </a:solidFill>
                <a:latin typeface="Calibri" pitchFamily="34" charset="0"/>
              </a:rPr>
              <a:t>same</a:t>
            </a:r>
            <a:r>
              <a:rPr lang="fr-FR" sz="2400" dirty="0">
                <a:latin typeface="Calibri" pitchFamily="34" charset="0"/>
              </a:rPr>
              <a:t> power 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</a:rPr>
              <a:t>as</a:t>
            </a:r>
            <a:r>
              <a:rPr lang="fr-FR" sz="2400" dirty="0">
                <a:latin typeface="Calibri" pitchFamily="34" charset="0"/>
              </a:rPr>
              <a:t> / 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</a:rPr>
              <a:t>as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much</a:t>
            </a:r>
            <a:r>
              <a:rPr lang="fr-FR" sz="2400" dirty="0">
                <a:latin typeface="Calibri" pitchFamily="34" charset="0"/>
              </a:rPr>
              <a:t> power 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</a:rPr>
              <a:t>     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</a:rPr>
              <a:t>as</a:t>
            </a:r>
            <a:r>
              <a:rPr lang="fr-FR" sz="2400" dirty="0">
                <a:latin typeface="Calibri" pitchFamily="34" charset="0"/>
              </a:rPr>
              <a:t> the </a:t>
            </a:r>
            <a:r>
              <a:rPr lang="fr-FR" sz="2400" dirty="0" err="1">
                <a:latin typeface="Calibri" pitchFamily="34" charset="0"/>
              </a:rPr>
              <a:t>other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two</a:t>
            </a:r>
            <a:r>
              <a:rPr lang="fr-FR" sz="2400" dirty="0">
                <a:latin typeface="Calibri" pitchFamily="34" charset="0"/>
              </a:rPr>
              <a:t> branches.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 The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Congress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creates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laws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b="1" dirty="0" err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whereas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/ </a:t>
            </a:r>
            <a:r>
              <a:rPr lang="fr-FR" sz="2400" b="1" dirty="0" err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while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the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Supreme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Court 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     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interprets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them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.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 The 9 justices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can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veto a bill </a:t>
            </a:r>
            <a:r>
              <a:rPr lang="fr-FR" sz="2400" b="1" dirty="0" err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unlike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/ </a:t>
            </a:r>
            <a:r>
              <a:rPr lang="fr-FR" sz="2400" b="1" dirty="0" err="1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contrary</a:t>
            </a:r>
            <a:r>
              <a:rPr lang="fr-FR" sz="2400" b="1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to the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Congress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.</a:t>
            </a:r>
            <a:endParaRPr lang="fr-FR" sz="24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TO GO FURTHER..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>
            <a:normAutofit/>
          </a:bodyPr>
          <a:lstStyle/>
          <a:p>
            <a:r>
              <a:rPr lang="fr-FR" sz="4000" dirty="0">
                <a:solidFill>
                  <a:srgbClr val="0070C0"/>
                </a:solidFill>
                <a:latin typeface="Calibri" pitchFamily="34" charset="0"/>
              </a:rPr>
              <a:t>CHECKS AND BALANCES</a:t>
            </a:r>
          </a:p>
        </p:txBody>
      </p:sp>
    </p:spTree>
  </p:cSld>
  <p:clrMapOvr>
    <a:masterClrMapping/>
  </p:clrMapOvr>
  <p:transition spd="slow"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C:\Users\THE LEYNAUDS\Pictures\img048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476672"/>
            <a:ext cx="6624736" cy="6381328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</p:pic>
    </p:spTree>
  </p:cSld>
  <p:clrMapOvr>
    <a:masterClrMapping/>
  </p:clrMapOvr>
  <p:transition spd="slow">
    <p:zo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6004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449792"/>
          </a:xfrm>
        </p:spPr>
        <p:txBody>
          <a:bodyPr>
            <a:normAutofit fontScale="77500" lnSpcReduction="20000"/>
          </a:bodyPr>
          <a:lstStyle/>
          <a:p>
            <a:pPr lvl="0">
              <a:buNone/>
            </a:pPr>
            <a:r>
              <a:rPr lang="en-US" dirty="0">
                <a:latin typeface="Calibri" pitchFamily="34" charset="0"/>
              </a:rPr>
              <a:t>1. Why did Europeans decide to come and settle in America ?</a:t>
            </a:r>
            <a:endParaRPr lang="fr-FR" dirty="0">
              <a:latin typeface="Calibri" pitchFamily="34" charset="0"/>
            </a:endParaRPr>
          </a:p>
          <a:p>
            <a:pPr lvl="0"/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2. In which official document can you find the principles of the American government ? When was it signed </a:t>
            </a:r>
            <a:endParaRPr lang="fr-FR" dirty="0">
              <a:latin typeface="Calibri" pitchFamily="34" charset="0"/>
            </a:endParaRPr>
          </a:p>
          <a:p>
            <a:pPr lvl="0"/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3. Pick out 2 adjectives that qualify the system the first European settlers set up ?</a:t>
            </a:r>
            <a:endParaRPr lang="fr-FR" dirty="0">
              <a:latin typeface="Calibri" pitchFamily="34" charset="0"/>
            </a:endParaRPr>
          </a:p>
          <a:p>
            <a:pPr lvl="0"/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4. What is the Bill of Rights ?</a:t>
            </a:r>
            <a:endParaRPr lang="fr-FR" dirty="0">
              <a:latin typeface="Calibri" pitchFamily="34" charset="0"/>
            </a:endParaRPr>
          </a:p>
          <a:p>
            <a:pPr lvl="0"/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5. Name the 3 branches of the government, what they do and say who is in charge.</a:t>
            </a:r>
            <a:endParaRPr lang="fr-FR" dirty="0">
              <a:latin typeface="Calibri" pitchFamily="34" charset="0"/>
            </a:endParaRPr>
          </a:p>
          <a:p>
            <a:pPr lvl="0">
              <a:buNone/>
            </a:pPr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6. What is the system of checks and balances ? Pick out a sentence to justify your answer.</a:t>
            </a:r>
          </a:p>
          <a:p>
            <a:pPr lvl="0">
              <a:buNone/>
            </a:pPr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7. Why did the early settlers agreed on such a system ? Pick out a sentence to justify your answer.</a:t>
            </a:r>
            <a:endParaRPr lang="fr-FR" dirty="0">
              <a:latin typeface="Calibri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  <p:transition spd="slow">
    <p:zo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28803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0" y="692696"/>
            <a:ext cx="9144000" cy="5881840"/>
          </a:xfrm>
        </p:spPr>
        <p:txBody>
          <a:bodyPr>
            <a:noAutofit/>
          </a:bodyPr>
          <a:lstStyle/>
          <a:p>
            <a:pPr lvl="0"/>
            <a:r>
              <a:rPr lang="en-US" sz="1600" dirty="0">
                <a:latin typeface="Calibri" pitchFamily="34" charset="0"/>
              </a:rPr>
              <a:t>Why did Europeans decide to come and settle in America ?</a:t>
            </a:r>
            <a:endParaRPr lang="fr-FR" sz="16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1600" dirty="0">
                <a:latin typeface="Calibri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The Europeans decided to come and settle in America to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escape persecutions</a:t>
            </a:r>
            <a:endParaRPr lang="fr-FR" sz="1600" dirty="0">
              <a:solidFill>
                <a:srgbClr val="FF0000"/>
              </a:solidFill>
              <a:latin typeface="Calibri" pitchFamily="34" charset="0"/>
            </a:endParaRPr>
          </a:p>
          <a:p>
            <a:pPr lvl="0"/>
            <a:r>
              <a:rPr lang="en-US" sz="1600" dirty="0">
                <a:latin typeface="Calibri" pitchFamily="34" charset="0"/>
              </a:rPr>
              <a:t>In which official document can you find the principles of the American government ? When was it signed ?</a:t>
            </a:r>
            <a:endParaRPr lang="fr-FR" sz="16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1600" dirty="0">
                <a:latin typeface="Calibri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The principles of the US government can be found in the Constitution which was signed in 1789</a:t>
            </a:r>
            <a:endParaRPr lang="fr-FR" sz="1600" dirty="0">
              <a:solidFill>
                <a:srgbClr val="FF0000"/>
              </a:solidFill>
              <a:latin typeface="Calibri" pitchFamily="34" charset="0"/>
            </a:endParaRPr>
          </a:p>
          <a:p>
            <a:pPr lvl="0"/>
            <a:r>
              <a:rPr lang="en-US" sz="1600" dirty="0">
                <a:latin typeface="Calibri" pitchFamily="34" charset="0"/>
              </a:rPr>
              <a:t>Pick out 2 adjectives that qualify the system the first European settlers set up ?</a:t>
            </a:r>
            <a:endParaRPr lang="fr-FR" sz="16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1600" dirty="0">
                <a:latin typeface="Calibri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Democratic and federal</a:t>
            </a:r>
            <a:endParaRPr lang="fr-FR" sz="1600" dirty="0">
              <a:solidFill>
                <a:srgbClr val="FF0000"/>
              </a:solidFill>
              <a:latin typeface="Calibri" pitchFamily="34" charset="0"/>
            </a:endParaRPr>
          </a:p>
          <a:p>
            <a:pPr lvl="0"/>
            <a:r>
              <a:rPr lang="en-US" sz="1600" dirty="0">
                <a:latin typeface="Calibri" pitchFamily="34" charset="0"/>
              </a:rPr>
              <a:t>What is the Bill of Rights ?</a:t>
            </a:r>
            <a:endParaRPr lang="fr-FR" sz="16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1600" dirty="0">
                <a:latin typeface="Calibri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Amendments to the Constitution to guarantee the basic rights of individual Americans</a:t>
            </a:r>
            <a:endParaRPr lang="fr-FR" sz="1600" dirty="0">
              <a:solidFill>
                <a:srgbClr val="FF0000"/>
              </a:solidFill>
              <a:latin typeface="Calibri" pitchFamily="34" charset="0"/>
            </a:endParaRPr>
          </a:p>
          <a:p>
            <a:pPr lvl="0"/>
            <a:r>
              <a:rPr lang="en-US" sz="1600" dirty="0">
                <a:latin typeface="Calibri" pitchFamily="34" charset="0"/>
              </a:rPr>
              <a:t>Name the 3 branches of the government, what they do and say who is in charge.</a:t>
            </a:r>
            <a:endParaRPr lang="fr-FR" sz="16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1600" dirty="0">
                <a:latin typeface="Calibri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The Executive / proposes laws, appoints federal judges, senior </a:t>
            </a:r>
            <a:r>
              <a:rPr lang="en-US" sz="1600" dirty="0" err="1">
                <a:solidFill>
                  <a:srgbClr val="FF0000"/>
                </a:solidFill>
                <a:latin typeface="Calibri" pitchFamily="34" charset="0"/>
              </a:rPr>
              <a:t>gvt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 officials, relations with foreign countries / president </a:t>
            </a:r>
            <a:endParaRPr lang="fr-FR" sz="1600" dirty="0">
              <a:solidFill>
                <a:srgbClr val="FF0000"/>
              </a:solidFill>
              <a:latin typeface="Calibri" pitchFamily="34" charset="0"/>
            </a:endParaRPr>
          </a:p>
          <a:p>
            <a:pPr lvl="0">
              <a:buNone/>
            </a:pP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The Legislative / makes federal laws, sets federal taxes and declares war / the Congress</a:t>
            </a:r>
            <a:endParaRPr lang="fr-FR" sz="1600" dirty="0">
              <a:solidFill>
                <a:srgbClr val="FF0000"/>
              </a:solidFill>
              <a:latin typeface="Calibri" pitchFamily="34" charset="0"/>
            </a:endParaRPr>
          </a:p>
          <a:p>
            <a:pPr lvl="0">
              <a:buNone/>
            </a:pP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The Judicial / makes sure the actions of Congress and president don’t go against Constitution</a:t>
            </a:r>
            <a:endParaRPr lang="fr-FR" sz="1600" dirty="0">
              <a:solidFill>
                <a:srgbClr val="FF0000"/>
              </a:solidFill>
              <a:latin typeface="Calibri" pitchFamily="34" charset="0"/>
            </a:endParaRPr>
          </a:p>
          <a:p>
            <a:pPr lvl="0"/>
            <a:r>
              <a:rPr lang="en-US" sz="1600" dirty="0">
                <a:latin typeface="Calibri" pitchFamily="34" charset="0"/>
              </a:rPr>
              <a:t>What is the system of checks and balances ? Pick out a sentence to justify your answer.</a:t>
            </a:r>
            <a:endParaRPr lang="fr-FR" sz="16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1600" dirty="0">
                <a:latin typeface="Calibri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Each branch checks on the other two to make sure there isn’t too much power in the hands of only one </a:t>
            </a:r>
            <a:r>
              <a:rPr lang="fr-FR" sz="1600" dirty="0">
                <a:solidFill>
                  <a:srgbClr val="FF0000"/>
                </a:solidFill>
                <a:latin typeface="Calibri" pitchFamily="34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“Under the Constitution, the federal </a:t>
            </a:r>
            <a:r>
              <a:rPr lang="en-US" sz="1600" dirty="0" err="1">
                <a:solidFill>
                  <a:srgbClr val="FF0000"/>
                </a:solidFill>
                <a:latin typeface="Calibri" pitchFamily="34" charset="0"/>
              </a:rPr>
              <a:t>gvt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 has three branches. Each branch has certain powers, which are carefully balanced by the powers of the other two”</a:t>
            </a:r>
            <a:endParaRPr lang="fr-FR" sz="1600" dirty="0">
              <a:solidFill>
                <a:srgbClr val="FF0000"/>
              </a:solidFill>
              <a:latin typeface="Calibri" pitchFamily="34" charset="0"/>
            </a:endParaRPr>
          </a:p>
          <a:p>
            <a:pPr lvl="0"/>
            <a:r>
              <a:rPr lang="en-US" sz="1600" dirty="0">
                <a:latin typeface="Calibri" pitchFamily="34" charset="0"/>
              </a:rPr>
              <a:t>Why did the early settlers agree on such a system ? Pick out a sentence to justify your answer.</a:t>
            </a:r>
            <a:endParaRPr lang="fr-FR" sz="16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1600" dirty="0">
                <a:latin typeface="Calibri" pitchFamily="34" charset="0"/>
              </a:rPr>
              <a:t>	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The early settlers agreed on such a system n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ot to become a monarchy or </a:t>
            </a:r>
            <a:r>
              <a:rPr lang="en-US" sz="1600" dirty="0" err="1">
                <a:solidFill>
                  <a:srgbClr val="FF0000"/>
                </a:solidFill>
                <a:latin typeface="Calibri" pitchFamily="34" charset="0"/>
              </a:rPr>
              <a:t>didactorship</a:t>
            </a:r>
            <a:r>
              <a:rPr lang="fr-FR" sz="1600" dirty="0">
                <a:solidFill>
                  <a:srgbClr val="FF0000"/>
                </a:solidFill>
                <a:latin typeface="Calibri" pitchFamily="34" charset="0"/>
              </a:rPr>
              <a:t>: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“In their new country, they wanted a political system that offered stability but limited the power of individuals”</a:t>
            </a:r>
            <a:endParaRPr lang="fr-FR" sz="16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fr-FR" sz="16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vert="horz" anchor="b">
            <a:normAutofit/>
          </a:bodyPr>
          <a:lstStyle/>
          <a:p>
            <a:r>
              <a:rPr lang="fr-FR"/>
              <a:t>THE ELECTION PROCESS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3626F49-60B5-453E-AFB0-B7F99A60A766}"/>
              </a:ext>
            </a:extLst>
          </p:cNvPr>
          <p:cNvSpPr txBox="1"/>
          <p:nvPr/>
        </p:nvSpPr>
        <p:spPr>
          <a:xfrm>
            <a:off x="457200" y="3899938"/>
            <a:ext cx="4953000" cy="175260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64008">
              <a:spcBef>
                <a:spcPts val="300"/>
              </a:spcBef>
              <a:buClr>
                <a:schemeClr val="accent3"/>
              </a:buClr>
            </a:pPr>
            <a:r>
              <a:rPr lang="fr-FR" sz="2400">
                <a:solidFill>
                  <a:schemeClr val="tx2"/>
                </a:solidFill>
                <a:hlinkClick r:id="rId2"/>
              </a:rPr>
              <a:t>https://www.youtube.com/watch?v=MW8IKcqrseM</a:t>
            </a:r>
            <a:endParaRPr lang="fr-FR" sz="2400">
              <a:solidFill>
                <a:schemeClr val="tx2"/>
              </a:solidFill>
            </a:endParaRPr>
          </a:p>
        </p:txBody>
      </p:sp>
    </p:spTree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>
            <a:normAutofit/>
          </a:bodyPr>
          <a:lstStyle/>
          <a:p>
            <a:r>
              <a:rPr lang="fr-FR"/>
              <a:t>VOCABULARY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BC191C6-22F0-421A-9B08-CDF822907B8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Afficher l'image d'origi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404664"/>
            <a:ext cx="9143999" cy="6453336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3573016"/>
            <a:ext cx="899592" cy="1080120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000" b="1" dirty="0">
                <a:solidFill>
                  <a:schemeClr val="bg1"/>
                </a:solidFill>
                <a:latin typeface="Calibri" pitchFamily="34" charset="0"/>
              </a:rPr>
              <a:t>CAMPAIGN: </a:t>
            </a:r>
            <a:r>
              <a:rPr lang="fr-FR" sz="1000" b="1" dirty="0" err="1">
                <a:solidFill>
                  <a:schemeClr val="bg1"/>
                </a:solidFill>
                <a:latin typeface="Calibri" pitchFamily="34" charset="0"/>
              </a:rPr>
              <a:t>win</a:t>
            </a:r>
            <a:r>
              <a:rPr lang="fr-FR" sz="1000" b="1" dirty="0">
                <a:solidFill>
                  <a:schemeClr val="bg1"/>
                </a:solidFill>
                <a:latin typeface="Calibri" pitchFamily="34" charset="0"/>
              </a:rPr>
              <a:t> the </a:t>
            </a:r>
            <a:r>
              <a:rPr lang="fr-FR" sz="1000" b="1" dirty="0" err="1">
                <a:solidFill>
                  <a:schemeClr val="bg1"/>
                </a:solidFill>
                <a:latin typeface="Calibri" pitchFamily="34" charset="0"/>
              </a:rPr>
              <a:t>battleground</a:t>
            </a:r>
            <a:r>
              <a:rPr lang="fr-FR" sz="1000" b="1" dirty="0">
                <a:solidFill>
                  <a:schemeClr val="bg1"/>
                </a:solidFill>
                <a:latin typeface="Calibri" pitchFamily="34" charset="0"/>
              </a:rPr>
              <a:t> states ≠ </a:t>
            </a:r>
            <a:r>
              <a:rPr lang="fr-FR" sz="1000" b="1" dirty="0" err="1">
                <a:solidFill>
                  <a:schemeClr val="bg1"/>
                </a:solidFill>
                <a:latin typeface="Calibri" pitchFamily="34" charset="0"/>
              </a:rPr>
              <a:t>strongholds</a:t>
            </a:r>
            <a:r>
              <a:rPr lang="fr-FR" sz="1000" b="1" dirty="0">
                <a:solidFill>
                  <a:schemeClr val="bg1"/>
                </a:solidFill>
                <a:latin typeface="Calibri" pitchFamily="34" charset="0"/>
              </a:rPr>
              <a:t> </a:t>
            </a:r>
          </a:p>
        </p:txBody>
      </p:sp>
      <p:cxnSp>
        <p:nvCxnSpPr>
          <p:cNvPr id="5" name="Connecteur droit avec flèche 4"/>
          <p:cNvCxnSpPr/>
          <p:nvPr/>
        </p:nvCxnSpPr>
        <p:spPr>
          <a:xfrm flipH="1" flipV="1">
            <a:off x="4427984" y="4653136"/>
            <a:ext cx="72008" cy="172819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4067944" y="6381328"/>
            <a:ext cx="1584176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6 </a:t>
            </a:r>
            <a:r>
              <a:rPr lang="fr-FR" dirty="0" err="1"/>
              <a:t>weeks</a:t>
            </a:r>
            <a:r>
              <a:rPr lang="fr-FR" dirty="0"/>
              <a:t> </a:t>
            </a:r>
            <a:r>
              <a:rPr lang="fr-FR" dirty="0" err="1"/>
              <a:t>later</a:t>
            </a:r>
            <a:endParaRPr lang="fr-FR" dirty="0"/>
          </a:p>
        </p:txBody>
      </p:sp>
    </p:spTree>
  </p:cSld>
  <p:clrMapOvr>
    <a:masterClrMapping/>
  </p:clrMapOvr>
  <p:transition spd="slow">
    <p:pull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44A286-CDD6-4FFE-8D3A-C24313B43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89752"/>
          </a:xfrm>
        </p:spPr>
        <p:txBody>
          <a:bodyPr/>
          <a:lstStyle/>
          <a:p>
            <a:r>
              <a:rPr lang="en-US" sz="1800" b="1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With the help of the poster, see if you can answer these questions ! 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What are the 3 requirements to become president of the US ?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What are the 2 main political parties and what are their symbols ?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What are the steps to becoming President ?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What happens during the Primaries and Caucuses ?</a:t>
            </a:r>
            <a:endParaRPr lang="fr-FR" sz="1800" kern="50" dirty="0">
              <a:latin typeface="Liberation Serif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What decision is made during the National Convention ?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Do people actually vote for the president or electors ?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What is the electoral college ?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342900" lvl="0" indent="-342900">
              <a:buFont typeface="+mj-lt"/>
              <a:buAutoNum type="arabicPeriod"/>
            </a:pPr>
            <a:r>
              <a:rPr lang="en-US" sz="18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When are the President and Vice-President inaugurated ?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109728" indent="0">
              <a:buNone/>
            </a:pPr>
            <a:endParaRPr lang="fr-FR" sz="1800" kern="50" dirty="0">
              <a:latin typeface="Liberation Serif"/>
              <a:ea typeface="Arial Unicode MS"/>
              <a:cs typeface="Arial Unicode MS"/>
            </a:endParaRPr>
          </a:p>
          <a:p>
            <a:pPr marL="109728" indent="0">
              <a:buNone/>
            </a:pPr>
            <a:endParaRPr lang="en-US" sz="1800" b="1" kern="50" dirty="0">
              <a:effectLst/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109728" indent="0">
              <a:buNone/>
            </a:pPr>
            <a:endParaRPr lang="en-US" sz="1800" b="1" kern="50" dirty="0"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109728" indent="0">
              <a:buNone/>
            </a:pPr>
            <a:endParaRPr lang="en-US" sz="1800" b="1" kern="50" dirty="0">
              <a:effectLst/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109728" indent="0">
              <a:buNone/>
            </a:pPr>
            <a:r>
              <a:rPr lang="en-US" sz="1800" b="1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Now watch the video to complete your answers. 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109728" indent="0">
              <a:buNone/>
            </a:pPr>
            <a:r>
              <a:rPr lang="fr-FR" sz="1800" u="sng" kern="50" dirty="0">
                <a:solidFill>
                  <a:srgbClr val="000080"/>
                </a:solidFill>
                <a:effectLst/>
                <a:latin typeface="Calibri" panose="020F0502020204030204" pitchFamily="34" charset="0"/>
                <a:ea typeface="Arial Unicode MS"/>
                <a:cs typeface="Arial Unicode MS"/>
                <a:hlinkClick r:id="rId2"/>
              </a:rPr>
              <a:t>https://www.youtube.com/watch?v=2eXCG-hlaqI</a:t>
            </a:r>
            <a:endParaRPr lang="fr-FR" sz="1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239943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F65F79C-8F9C-4088-AB4A-BFD1BAB778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476672"/>
            <a:ext cx="8373616" cy="504056"/>
          </a:xfrm>
        </p:spPr>
        <p:txBody>
          <a:bodyPr>
            <a:normAutofit/>
          </a:bodyPr>
          <a:lstStyle/>
          <a:p>
            <a:r>
              <a:rPr lang="fr-FR" sz="2400" b="1" dirty="0">
                <a:solidFill>
                  <a:srgbClr val="C00000"/>
                </a:solidFill>
              </a:rPr>
              <a:t>CORRECTION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55CBE52-E5E1-4D6D-8C26-B3EBC8E9A8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196752"/>
            <a:ext cx="8784976" cy="5544616"/>
          </a:xfrm>
        </p:spPr>
        <p:txBody>
          <a:bodyPr>
            <a:normAutofit fontScale="85000" lnSpcReduction="20000"/>
          </a:bodyPr>
          <a:lstStyle/>
          <a:p>
            <a:pPr marL="0" lvl="0" indent="0">
              <a:buNone/>
            </a:pPr>
            <a:r>
              <a:rPr lang="en-US" sz="2400" b="1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1. What are the 3 requirements to become president of the US ?</a:t>
            </a:r>
          </a:p>
          <a:p>
            <a:pPr marL="0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</a:t>
            </a: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You must be 35 years old, be a natural born citizen and have been a US</a:t>
            </a:r>
          </a:p>
          <a:p>
            <a:pPr marL="0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     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resident for at least 14 years.</a:t>
            </a:r>
          </a:p>
          <a:p>
            <a:pPr marL="0" indent="0">
              <a:buNone/>
            </a:pPr>
            <a:endParaRPr lang="fr-FR" sz="2400" kern="50" dirty="0">
              <a:effectLst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fr-FR" sz="2400" b="1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2. </a:t>
            </a:r>
            <a:r>
              <a:rPr lang="en-US" sz="2400" b="1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What are the 2 main political parties and what are their symbols ?</a:t>
            </a:r>
          </a:p>
          <a:p>
            <a:pPr marL="0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</a:t>
            </a: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The two main parties in the US are the Republican Party and the Democrat</a:t>
            </a:r>
          </a:p>
          <a:p>
            <a:pPr marL="0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    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Party. The donkey is the symbol for the Democrats, the donkey for the</a:t>
            </a:r>
          </a:p>
          <a:p>
            <a:pPr marL="0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    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Republicans. </a:t>
            </a:r>
            <a:endParaRPr lang="fr-FR" sz="2400" kern="50" dirty="0">
              <a:effectLst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en-US" sz="2400" kern="50" dirty="0">
              <a:latin typeface="Calibri" panose="020F0502020204030204" pitchFamily="34" charset="0"/>
              <a:ea typeface="Arial Unicode MS"/>
              <a:cs typeface="Calibri" panose="020F0502020204030204" pitchFamily="34" charset="0"/>
              <a:sym typeface="Wingdings" panose="05000000000000000000" pitchFamily="2" charset="2"/>
            </a:endParaRPr>
          </a:p>
          <a:p>
            <a:pPr marL="0" lvl="0" indent="0">
              <a:buNone/>
            </a:pPr>
            <a:r>
              <a:rPr lang="en-US" sz="2400" b="1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3. What are the steps to becoming President ?</a:t>
            </a:r>
          </a:p>
          <a:p>
            <a:pPr marL="109728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  <a:sym typeface="Wingdings" panose="05000000000000000000" pitchFamily="2" charset="2"/>
              </a:rPr>
              <a:t>  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First of all, Candidates campaign around the country to win the party’s</a:t>
            </a:r>
          </a:p>
          <a:p>
            <a:pPr marL="109728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nomination. Then during the Caucuses, party members meet, discuss and vote</a:t>
            </a:r>
          </a:p>
          <a:p>
            <a:pPr marL="109728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 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for who should be the best party candidate. </a:t>
            </a:r>
            <a:endParaRPr lang="fr-FR" sz="2400" kern="50" dirty="0">
              <a:effectLst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  <a:p>
            <a:pPr marL="109728" indent="0">
              <a:buNone/>
            </a:pP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 In Primaries, party members vote in a state election for the candidate they</a:t>
            </a:r>
          </a:p>
          <a:p>
            <a:pPr marL="109728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 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want to represent them in the General Election. </a:t>
            </a:r>
            <a:endParaRPr lang="fr-FR" sz="2400" kern="50" dirty="0">
              <a:effectLst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fr-FR" sz="2400" kern="50" dirty="0"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  <a:p>
            <a:pPr marL="0" lvl="0" indent="0">
              <a:buNone/>
            </a:pPr>
            <a:r>
              <a:rPr lang="fr-FR" sz="2400" b="1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4. </a:t>
            </a:r>
            <a:r>
              <a:rPr lang="en-US" sz="2400" b="1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What happens during the Primaries and Caucuses ?</a:t>
            </a:r>
          </a:p>
          <a:p>
            <a:pPr marL="0" indent="0">
              <a:buNone/>
            </a:pPr>
            <a:r>
              <a:rPr lang="fr-FR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</a:t>
            </a:r>
            <a:r>
              <a:rPr lang="fr-FR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Each of the main Parties hold a convention to nominate their presidential</a:t>
            </a:r>
          </a:p>
          <a:p>
            <a:pPr marL="0" indent="0">
              <a:buNone/>
            </a:pPr>
            <a:r>
              <a:rPr lang="en-US" sz="2400" kern="50" dirty="0"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       </a:t>
            </a:r>
            <a:r>
              <a:rPr lang="en-US" sz="2400" kern="50" dirty="0">
                <a:effectLst/>
                <a:latin typeface="Calibri" panose="020F0502020204030204" pitchFamily="34" charset="0"/>
                <a:ea typeface="Arial Unicode MS"/>
                <a:cs typeface="Calibri" panose="020F0502020204030204" pitchFamily="34" charset="0"/>
              </a:rPr>
              <a:t> candidate. The candidate also nominates their vice-presidential candidate. </a:t>
            </a:r>
            <a:endParaRPr lang="fr-FR" sz="2400" kern="50" dirty="0">
              <a:effectLst/>
              <a:latin typeface="Calibri" panose="020F0502020204030204" pitchFamily="34" charset="0"/>
              <a:ea typeface="Arial Unicode MS"/>
              <a:cs typeface="Calibri" panose="020F0502020204030204" pitchFamily="34" charset="0"/>
            </a:endParaRPr>
          </a:p>
          <a:p>
            <a:pPr marL="0" lvl="0" indent="0">
              <a:buNone/>
            </a:pPr>
            <a:endParaRPr lang="fr-FR" sz="2800" kern="50" dirty="0">
              <a:latin typeface="Liberation Serif"/>
              <a:ea typeface="Arial Unicode MS"/>
              <a:cs typeface="Arial Unicode MS"/>
            </a:endParaRPr>
          </a:p>
          <a:p>
            <a:pPr marL="0" lvl="0" indent="0">
              <a:buNone/>
            </a:pPr>
            <a:endParaRPr lang="fr-FR" sz="2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0" lvl="0" indent="0">
              <a:buNone/>
            </a:pPr>
            <a:endParaRPr lang="fr-FR" sz="28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363316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4C9E16F-7621-4783-8455-693A0F593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435280" cy="5449792"/>
          </a:xfrm>
        </p:spPr>
        <p:txBody>
          <a:bodyPr>
            <a:normAutofit fontScale="55000" lnSpcReduction="20000"/>
          </a:bodyPr>
          <a:lstStyle/>
          <a:p>
            <a:pPr marL="0" lvl="0" indent="0">
              <a:buNone/>
            </a:pPr>
            <a:r>
              <a:rPr lang="en-US" sz="3600" b="1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5. What decision is made during the National Convention ?</a:t>
            </a:r>
          </a:p>
          <a:p>
            <a:pPr marL="0" indent="0">
              <a:buNone/>
            </a:pP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</a:rPr>
              <a:t>     </a:t>
            </a: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  <a:sym typeface="Wingdings" panose="05000000000000000000" pitchFamily="2" charset="2"/>
              </a:rPr>
              <a:t>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Each of the main Parties hold a convention to nominate their presidential</a:t>
            </a:r>
          </a:p>
          <a:p>
            <a:pPr marL="0" indent="0">
              <a:buNone/>
            </a:pP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</a:rPr>
              <a:t>        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 candidate. The candidate also nominates their vice-presidential candidate. </a:t>
            </a:r>
            <a:endParaRPr lang="fr-FR" sz="36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0" lvl="0" indent="0">
              <a:buNone/>
            </a:pPr>
            <a:endParaRPr lang="en-US" sz="3600" b="1" kern="50" dirty="0">
              <a:effectLst/>
              <a:latin typeface="Calibri" panose="020F0502020204030204" pitchFamily="34" charset="0"/>
              <a:ea typeface="Arial Unicode MS"/>
              <a:cs typeface="Arial Unicode MS"/>
            </a:endParaRPr>
          </a:p>
          <a:p>
            <a:pPr marL="0" lvl="0" indent="0">
              <a:buNone/>
            </a:pPr>
            <a:r>
              <a:rPr lang="en-US" sz="3600" b="1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6. Do people actually vote for the president or electors ?</a:t>
            </a:r>
          </a:p>
          <a:p>
            <a:pPr marL="0" indent="0">
              <a:buNone/>
            </a:pPr>
            <a:r>
              <a:rPr lang="fr-FR" sz="3600" kern="50" dirty="0">
                <a:effectLst/>
                <a:latin typeface="Liberation Serif"/>
                <a:ea typeface="Arial Unicode MS"/>
                <a:cs typeface="Arial Unicode MS"/>
              </a:rPr>
              <a:t>    </a:t>
            </a:r>
            <a:r>
              <a:rPr lang="fr-FR" sz="3600" kern="50" dirty="0">
                <a:effectLst/>
                <a:latin typeface="Liberation Serif"/>
                <a:ea typeface="Arial Unicode MS"/>
                <a:cs typeface="Arial Unicode MS"/>
                <a:sym typeface="Wingdings" panose="05000000000000000000" pitchFamily="2" charset="2"/>
              </a:rPr>
              <a:t>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On election day, in every state people cast their vote. When they cast their</a:t>
            </a:r>
          </a:p>
          <a:p>
            <a:pPr marL="0" indent="0">
              <a:buNone/>
            </a:pP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</a:rPr>
              <a:t>        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 vote, they are actually voting for a group of people called electors. The</a:t>
            </a:r>
          </a:p>
          <a:p>
            <a:pPr marL="0" indent="0">
              <a:buNone/>
            </a:pP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</a:rPr>
              <a:t>         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number of electors for each state is equal to the total number of</a:t>
            </a:r>
          </a:p>
          <a:p>
            <a:pPr marL="0" indent="0">
              <a:buNone/>
            </a:pP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</a:rPr>
              <a:t>         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representatives and senators that state has elected to the house of</a:t>
            </a:r>
          </a:p>
          <a:p>
            <a:pPr marL="0" indent="0">
              <a:buNone/>
            </a:pP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</a:rPr>
              <a:t>        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 representatives and the Senate.</a:t>
            </a:r>
            <a:endParaRPr lang="fr-FR" sz="36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0" lvl="0" indent="0">
              <a:buNone/>
            </a:pPr>
            <a:endParaRPr lang="fr-FR" sz="36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0" lvl="0" indent="0">
              <a:buNone/>
            </a:pPr>
            <a:r>
              <a:rPr lang="en-US" sz="3600" b="1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7. What is the electoral college ?</a:t>
            </a:r>
          </a:p>
          <a:p>
            <a:pPr marL="0" indent="0">
              <a:buNone/>
            </a:pP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</a:rPr>
              <a:t>     </a:t>
            </a: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  <a:sym typeface="Wingdings" panose="05000000000000000000" pitchFamily="2" charset="2"/>
              </a:rPr>
              <a:t>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538 electors form the electoral college, therefore to win the election, the</a:t>
            </a:r>
          </a:p>
          <a:p>
            <a:pPr marL="0" indent="0">
              <a:buNone/>
            </a:pP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</a:rPr>
              <a:t>        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 candidate must secure the votes of 270 electors. </a:t>
            </a:r>
            <a:endParaRPr lang="fr-FR" sz="36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0" lvl="0" indent="0">
              <a:buNone/>
            </a:pPr>
            <a:endParaRPr lang="fr-FR" sz="36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pPr marL="0" lvl="0" indent="0">
              <a:buNone/>
            </a:pPr>
            <a:r>
              <a:rPr lang="en-US" sz="3600" b="1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8. When are the President and Vice-President inaugurated ?</a:t>
            </a:r>
          </a:p>
          <a:p>
            <a:pPr marL="0" indent="0">
              <a:buNone/>
            </a:pP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</a:rPr>
              <a:t>     </a:t>
            </a:r>
            <a:r>
              <a:rPr lang="en-US" sz="3600" kern="50" dirty="0">
                <a:latin typeface="Calibri" panose="020F0502020204030204" pitchFamily="34" charset="0"/>
                <a:ea typeface="Arial Unicode MS"/>
                <a:cs typeface="Arial Unicode MS"/>
                <a:sym typeface="Wingdings" panose="05000000000000000000" pitchFamily="2" charset="2"/>
              </a:rPr>
              <a:t> </a:t>
            </a:r>
            <a:r>
              <a:rPr lang="en-US" sz="3600" kern="50" dirty="0">
                <a:effectLst/>
                <a:latin typeface="Calibri" panose="020F0502020204030204" pitchFamily="34" charset="0"/>
                <a:ea typeface="Arial Unicode MS"/>
                <a:cs typeface="Arial Unicode MS"/>
              </a:rPr>
              <a:t>They are inaugurated on the 20th of January. </a:t>
            </a:r>
            <a:endParaRPr lang="fr-FR" sz="3600" kern="50" dirty="0">
              <a:effectLst/>
              <a:latin typeface="Liberation Serif"/>
              <a:ea typeface="Arial Unicode MS"/>
              <a:cs typeface="Arial Unicode MS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922530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936104"/>
          </a:xfrm>
        </p:spPr>
        <p:txBody>
          <a:bodyPr>
            <a:normAutofit/>
          </a:bodyPr>
          <a:lstStyle/>
          <a:p>
            <a:r>
              <a:rPr lang="fr-FR" sz="2800" b="1" dirty="0"/>
              <a:t>How to </a:t>
            </a:r>
            <a:r>
              <a:rPr lang="fr-FR" sz="2800" b="1" dirty="0" err="1"/>
              <a:t>become</a:t>
            </a:r>
            <a:r>
              <a:rPr lang="fr-FR" sz="2800" b="1" dirty="0"/>
              <a:t> </a:t>
            </a:r>
            <a:r>
              <a:rPr lang="fr-FR" sz="2800" b="1" dirty="0" err="1"/>
              <a:t>president</a:t>
            </a:r>
            <a:r>
              <a:rPr lang="fr-FR" sz="2800" b="1" dirty="0"/>
              <a:t> of the USA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556792"/>
            <a:ext cx="8686800" cy="5017744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fr-FR" b="1" dirty="0">
                <a:latin typeface="Calibri" pitchFamily="34" charset="0"/>
              </a:rPr>
              <a:t>The minimum </a:t>
            </a:r>
            <a:r>
              <a:rPr lang="fr-FR" b="1" dirty="0" err="1">
                <a:latin typeface="Calibri" pitchFamily="34" charset="0"/>
              </a:rPr>
              <a:t>constitutional</a:t>
            </a:r>
            <a:r>
              <a:rPr lang="fr-FR" b="1" dirty="0">
                <a:latin typeface="Calibri" pitchFamily="34" charset="0"/>
              </a:rPr>
              <a:t> </a:t>
            </a:r>
            <a:r>
              <a:rPr lang="fr-FR" b="1" dirty="0" err="1">
                <a:latin typeface="Calibri" pitchFamily="34" charset="0"/>
              </a:rPr>
              <a:t>requirements</a:t>
            </a:r>
            <a:r>
              <a:rPr lang="fr-FR" b="1" dirty="0">
                <a:latin typeface="Calibri" pitchFamily="34" charset="0"/>
              </a:rPr>
              <a:t> to </a:t>
            </a:r>
            <a:r>
              <a:rPr lang="fr-FR" b="1" dirty="0" err="1">
                <a:latin typeface="Calibri" pitchFamily="34" charset="0"/>
              </a:rPr>
              <a:t>become</a:t>
            </a:r>
            <a:r>
              <a:rPr lang="fr-FR" b="1" dirty="0">
                <a:latin typeface="Calibri" pitchFamily="34" charset="0"/>
              </a:rPr>
              <a:t> </a:t>
            </a:r>
          </a:p>
          <a:p>
            <a:pPr>
              <a:buNone/>
            </a:pPr>
            <a:r>
              <a:rPr lang="fr-FR" b="1" dirty="0" err="1">
                <a:latin typeface="Calibri" pitchFamily="34" charset="0"/>
              </a:rPr>
              <a:t>president</a:t>
            </a:r>
            <a:r>
              <a:rPr lang="fr-FR" b="1" dirty="0">
                <a:latin typeface="Calibri" pitchFamily="34" charset="0"/>
              </a:rPr>
              <a:t> of the USA are:</a:t>
            </a:r>
          </a:p>
          <a:p>
            <a:pPr>
              <a:buNone/>
            </a:pPr>
            <a:endParaRPr lang="fr-FR" dirty="0">
              <a:latin typeface="Calibri" pitchFamily="34" charset="0"/>
            </a:endParaRPr>
          </a:p>
          <a:p>
            <a:r>
              <a:rPr lang="fr-FR" dirty="0">
                <a:latin typeface="Calibri" pitchFamily="34" charset="0"/>
              </a:rPr>
              <a:t>To </a:t>
            </a:r>
            <a:r>
              <a:rPr lang="fr-FR" dirty="0" err="1">
                <a:latin typeface="Calibri" pitchFamily="34" charset="0"/>
              </a:rPr>
              <a:t>be</a:t>
            </a:r>
            <a:r>
              <a:rPr lang="fr-FR" dirty="0">
                <a:latin typeface="Calibri" pitchFamily="34" charset="0"/>
              </a:rPr>
              <a:t> a </a:t>
            </a:r>
            <a:r>
              <a:rPr lang="fr-FR" dirty="0" err="1">
                <a:latin typeface="Calibri" pitchFamily="34" charset="0"/>
              </a:rPr>
              <a:t>natural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</a:rPr>
              <a:t>born</a:t>
            </a:r>
            <a:r>
              <a:rPr lang="fr-FR" dirty="0">
                <a:latin typeface="Calibri" pitchFamily="34" charset="0"/>
              </a:rPr>
              <a:t> </a:t>
            </a:r>
            <a:r>
              <a:rPr lang="fr-FR" dirty="0" err="1">
                <a:latin typeface="Calibri" pitchFamily="34" charset="0"/>
              </a:rPr>
              <a:t>citizen</a:t>
            </a:r>
            <a:endParaRPr lang="fr-FR" dirty="0">
              <a:latin typeface="Calibri" pitchFamily="34" charset="0"/>
            </a:endParaRPr>
          </a:p>
          <a:p>
            <a:r>
              <a:rPr lang="fr-FR" dirty="0">
                <a:latin typeface="Calibri" pitchFamily="34" charset="0"/>
              </a:rPr>
              <a:t>To </a:t>
            </a:r>
            <a:r>
              <a:rPr lang="fr-FR" dirty="0" err="1">
                <a:latin typeface="Calibri" pitchFamily="34" charset="0"/>
              </a:rPr>
              <a:t>be</a:t>
            </a:r>
            <a:r>
              <a:rPr lang="fr-FR" dirty="0">
                <a:latin typeface="Calibri" pitchFamily="34" charset="0"/>
              </a:rPr>
              <a:t> at least 35</a:t>
            </a:r>
          </a:p>
          <a:p>
            <a:r>
              <a:rPr lang="fr-FR" dirty="0">
                <a:latin typeface="Calibri" pitchFamily="34" charset="0"/>
              </a:rPr>
              <a:t>To have been a US </a:t>
            </a:r>
            <a:r>
              <a:rPr lang="fr-FR" dirty="0" err="1">
                <a:latin typeface="Calibri" pitchFamily="34" charset="0"/>
              </a:rPr>
              <a:t>resident</a:t>
            </a:r>
            <a:r>
              <a:rPr lang="fr-FR" dirty="0">
                <a:latin typeface="Calibri" pitchFamily="34" charset="0"/>
              </a:rPr>
              <a:t> for 14 </a:t>
            </a:r>
            <a:r>
              <a:rPr lang="fr-FR" dirty="0" err="1">
                <a:latin typeface="Calibri" pitchFamily="34" charset="0"/>
              </a:rPr>
              <a:t>years</a:t>
            </a:r>
            <a:endParaRPr lang="fr-FR" dirty="0"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  <a:p>
            <a:pPr>
              <a:buNone/>
            </a:pPr>
            <a:endParaRPr lang="fr-FR" dirty="0"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fr-FR" dirty="0">
                <a:latin typeface="Calibri" pitchFamily="34" charset="0"/>
                <a:sym typeface="Wingdings" pitchFamily="2" charset="2"/>
              </a:rPr>
              <a:t>You </a:t>
            </a:r>
            <a:r>
              <a:rPr lang="fr-FR" b="1" dirty="0">
                <a:latin typeface="Calibri" pitchFamily="34" charset="0"/>
                <a:sym typeface="Wingdings" pitchFamily="2" charset="2"/>
              </a:rPr>
              <a:t>HAVE TO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be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a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natural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born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citizen</a:t>
            </a:r>
            <a:endParaRPr lang="fr-FR" dirty="0"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r>
              <a:rPr lang="fr-FR" dirty="0">
                <a:latin typeface="Calibri" pitchFamily="34" charset="0"/>
                <a:sym typeface="Wingdings" pitchFamily="2" charset="2"/>
              </a:rPr>
              <a:t>You </a:t>
            </a:r>
            <a:r>
              <a:rPr lang="fr-FR" b="1" dirty="0">
                <a:latin typeface="Calibri" pitchFamily="34" charset="0"/>
                <a:sym typeface="Wingdings" pitchFamily="2" charset="2"/>
              </a:rPr>
              <a:t>HAVE TO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be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at least 35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years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old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/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you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b="1" dirty="0" err="1">
                <a:latin typeface="Calibri" pitchFamily="34" charset="0"/>
                <a:sym typeface="Wingdings" pitchFamily="2" charset="2"/>
              </a:rPr>
              <a:t>need</a:t>
            </a:r>
            <a:r>
              <a:rPr lang="fr-FR" b="1" dirty="0">
                <a:latin typeface="Calibri" pitchFamily="34" charset="0"/>
                <a:sym typeface="Wingdings" pitchFamily="2" charset="2"/>
              </a:rPr>
              <a:t> to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be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..</a:t>
            </a:r>
          </a:p>
          <a:p>
            <a:pPr>
              <a:buFont typeface="Wingdings" pitchFamily="2" charset="2"/>
              <a:buChar char="à"/>
            </a:pPr>
            <a:r>
              <a:rPr lang="fr-FR" dirty="0">
                <a:latin typeface="Calibri" pitchFamily="34" charset="0"/>
                <a:sym typeface="Wingdings" pitchFamily="2" charset="2"/>
              </a:rPr>
              <a:t>You </a:t>
            </a:r>
            <a:r>
              <a:rPr lang="fr-FR" b="1" dirty="0">
                <a:latin typeface="Calibri" pitchFamily="34" charset="0"/>
                <a:sym typeface="Wingdings" pitchFamily="2" charset="2"/>
              </a:rPr>
              <a:t>MUST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have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lived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for 14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years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on American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soil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/ the first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requirement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is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to </a:t>
            </a:r>
            <a:r>
              <a:rPr lang="fr-FR" b="1" dirty="0">
                <a:latin typeface="Calibri" pitchFamily="34" charset="0"/>
                <a:sym typeface="Wingdings" pitchFamily="2" charset="2"/>
              </a:rPr>
              <a:t>have been 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an American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resident</a:t>
            </a:r>
            <a:r>
              <a:rPr lang="fr-FR" dirty="0">
                <a:latin typeface="Calibri" pitchFamily="34" charset="0"/>
                <a:sym typeface="Wingdings" pitchFamily="2" charset="2"/>
              </a:rPr>
              <a:t> for at least 14 </a:t>
            </a:r>
            <a:r>
              <a:rPr lang="fr-FR" dirty="0" err="1">
                <a:latin typeface="Calibri" pitchFamily="34" charset="0"/>
                <a:sym typeface="Wingdings" pitchFamily="2" charset="2"/>
              </a:rPr>
              <a:t>years</a:t>
            </a:r>
            <a:endParaRPr lang="fr-FR" dirty="0"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fr-FR" dirty="0">
              <a:latin typeface="Calibri" pitchFamily="34" charset="0"/>
              <a:sym typeface="Wingdings" pitchFamily="2" charset="2"/>
            </a:endParaRPr>
          </a:p>
          <a:p>
            <a:pPr>
              <a:buFont typeface="Wingdings" pitchFamily="2" charset="2"/>
              <a:buChar char="à"/>
            </a:pPr>
            <a:endParaRPr lang="fr-FR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864096"/>
          </a:xfrm>
        </p:spPr>
        <p:txBody>
          <a:bodyPr>
            <a:normAutofit/>
          </a:bodyPr>
          <a:lstStyle/>
          <a:p>
            <a:r>
              <a:rPr lang="fr-FR" sz="2000" b="1" dirty="0" err="1">
                <a:latin typeface="Calibri" panose="020F0502020204030204" pitchFamily="34" charset="0"/>
              </a:rPr>
              <a:t>With</a:t>
            </a:r>
            <a:r>
              <a:rPr lang="fr-FR" sz="2000" b="1" dirty="0">
                <a:latin typeface="Calibri" panose="020F0502020204030204" pitchFamily="34" charset="0"/>
              </a:rPr>
              <a:t> the help of the document, put the </a:t>
            </a:r>
            <a:r>
              <a:rPr lang="fr-FR" sz="2000" b="1" dirty="0" err="1">
                <a:latin typeface="Calibri" panose="020F0502020204030204" pitchFamily="34" charset="0"/>
              </a:rPr>
              <a:t>different</a:t>
            </a:r>
            <a:r>
              <a:rPr lang="fr-FR" sz="2000" b="1" dirty="0">
                <a:latin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</a:rPr>
              <a:t>steps</a:t>
            </a:r>
            <a:r>
              <a:rPr lang="fr-FR" sz="2000" b="1" dirty="0">
                <a:latin typeface="Calibri" panose="020F0502020204030204" pitchFamily="34" charset="0"/>
              </a:rPr>
              <a:t> in the </a:t>
            </a:r>
            <a:r>
              <a:rPr lang="fr-FR" sz="2000" b="1" dirty="0" err="1">
                <a:latin typeface="Calibri" panose="020F0502020204030204" pitchFamily="34" charset="0"/>
              </a:rPr>
              <a:t>chronological</a:t>
            </a:r>
            <a:r>
              <a:rPr lang="fr-FR" sz="2000" b="1" dirty="0">
                <a:latin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</a:rPr>
              <a:t>order</a:t>
            </a:r>
            <a:r>
              <a:rPr lang="fr-FR" sz="2000" b="1" dirty="0">
                <a:latin typeface="Calibri" panose="020F0502020204030204" pitchFamily="34" charset="0"/>
              </a:rPr>
              <a:t> and </a:t>
            </a:r>
            <a:r>
              <a:rPr lang="fr-FR" sz="2000" b="1" dirty="0" err="1">
                <a:latin typeface="Calibri" panose="020F0502020204030204" pitchFamily="34" charset="0"/>
              </a:rPr>
              <a:t>then</a:t>
            </a:r>
            <a:r>
              <a:rPr lang="fr-FR" sz="2000" b="1" dirty="0">
                <a:latin typeface="Calibri" panose="020F0502020204030204" pitchFamily="34" charset="0"/>
              </a:rPr>
              <a:t> match </a:t>
            </a:r>
            <a:r>
              <a:rPr lang="fr-FR" sz="2000" b="1" dirty="0" err="1">
                <a:latin typeface="Calibri" panose="020F0502020204030204" pitchFamily="34" charset="0"/>
              </a:rPr>
              <a:t>them</a:t>
            </a:r>
            <a:r>
              <a:rPr lang="fr-FR" sz="2000" b="1" dirty="0">
                <a:latin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</a:rPr>
              <a:t>with</a:t>
            </a:r>
            <a:r>
              <a:rPr lang="fr-FR" sz="2000" b="1" dirty="0">
                <a:latin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</a:rPr>
              <a:t>their</a:t>
            </a:r>
            <a:r>
              <a:rPr lang="fr-FR" sz="2000" b="1" dirty="0">
                <a:latin typeface="Calibri" panose="020F0502020204030204" pitchFamily="34" charset="0"/>
              </a:rPr>
              <a:t> </a:t>
            </a:r>
            <a:r>
              <a:rPr lang="fr-FR" sz="2000" b="1" dirty="0" err="1">
                <a:latin typeface="Calibri" panose="020F0502020204030204" pitchFamily="34" charset="0"/>
              </a:rPr>
              <a:t>explanations</a:t>
            </a:r>
            <a:endParaRPr lang="fr-FR" sz="2000" b="1" dirty="0">
              <a:latin typeface="Calibri" panose="020F0502020204030204" pitchFamily="34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772816"/>
            <a:ext cx="4038600" cy="5002571"/>
          </a:xfrm>
        </p:spPr>
        <p:txBody>
          <a:bodyPr>
            <a:normAutofit fontScale="47500" lnSpcReduction="20000"/>
          </a:bodyPr>
          <a:lstStyle/>
          <a:p>
            <a:r>
              <a:rPr lang="fr-FR" sz="3600" dirty="0">
                <a:latin typeface="Calibri" panose="020F0502020204030204" pitchFamily="34" charset="0"/>
              </a:rPr>
              <a:t>Inauguration Day</a:t>
            </a:r>
          </a:p>
          <a:p>
            <a:endParaRPr lang="fr-FR" sz="3600" dirty="0">
              <a:latin typeface="Calibri" panose="020F0502020204030204" pitchFamily="34" charset="0"/>
            </a:endParaRPr>
          </a:p>
          <a:p>
            <a:r>
              <a:rPr lang="fr-FR" sz="3600" dirty="0" err="1">
                <a:latin typeface="Calibri" panose="020F0502020204030204" pitchFamily="34" charset="0"/>
              </a:rPr>
              <a:t>Primaries</a:t>
            </a:r>
            <a:r>
              <a:rPr lang="fr-FR" sz="3600" dirty="0">
                <a:latin typeface="Calibri" panose="020F0502020204030204" pitchFamily="34" charset="0"/>
              </a:rPr>
              <a:t> and </a:t>
            </a:r>
            <a:r>
              <a:rPr lang="fr-FR" sz="3600" dirty="0" err="1">
                <a:latin typeface="Calibri" panose="020F0502020204030204" pitchFamily="34" charset="0"/>
              </a:rPr>
              <a:t>caucuses</a:t>
            </a:r>
            <a:endParaRPr lang="fr-FR" sz="3600" dirty="0">
              <a:latin typeface="Calibri" panose="020F0502020204030204" pitchFamily="34" charset="0"/>
            </a:endParaRPr>
          </a:p>
          <a:p>
            <a:endParaRPr lang="fr-FR" sz="3600" dirty="0">
              <a:latin typeface="Calibri" panose="020F0502020204030204" pitchFamily="34" charset="0"/>
            </a:endParaRPr>
          </a:p>
          <a:p>
            <a:r>
              <a:rPr lang="fr-FR" sz="3600" dirty="0">
                <a:latin typeface="Calibri" panose="020F0502020204030204" pitchFamily="34" charset="0"/>
              </a:rPr>
              <a:t>Electoral </a:t>
            </a:r>
            <a:r>
              <a:rPr lang="fr-FR" sz="3600" dirty="0" err="1">
                <a:latin typeface="Calibri" panose="020F0502020204030204" pitchFamily="34" charset="0"/>
              </a:rPr>
              <a:t>college</a:t>
            </a:r>
            <a:endParaRPr lang="fr-FR" sz="3600" dirty="0">
              <a:latin typeface="Calibri" panose="020F0502020204030204" pitchFamily="34" charset="0"/>
            </a:endParaRPr>
          </a:p>
          <a:p>
            <a:endParaRPr lang="fr-FR" sz="3600" dirty="0">
              <a:latin typeface="Calibri" panose="020F0502020204030204" pitchFamily="34" charset="0"/>
            </a:endParaRPr>
          </a:p>
          <a:p>
            <a:r>
              <a:rPr lang="fr-FR" sz="3600" dirty="0">
                <a:latin typeface="Calibri" panose="020F0502020204030204" pitchFamily="34" charset="0"/>
              </a:rPr>
              <a:t>General </a:t>
            </a:r>
            <a:r>
              <a:rPr lang="fr-FR" sz="3600" dirty="0" err="1">
                <a:latin typeface="Calibri" panose="020F0502020204030204" pitchFamily="34" charset="0"/>
              </a:rPr>
              <a:t>elections</a:t>
            </a:r>
            <a:endParaRPr lang="fr-FR" sz="3600" dirty="0">
              <a:latin typeface="Calibri" panose="020F0502020204030204" pitchFamily="34" charset="0"/>
            </a:endParaRPr>
          </a:p>
          <a:p>
            <a:endParaRPr lang="fr-FR" sz="3600" dirty="0">
              <a:latin typeface="Calibri" panose="020F0502020204030204" pitchFamily="34" charset="0"/>
            </a:endParaRPr>
          </a:p>
          <a:p>
            <a:r>
              <a:rPr lang="fr-FR" sz="3600" dirty="0">
                <a:latin typeface="Calibri" panose="020F0502020204030204" pitchFamily="34" charset="0"/>
              </a:rPr>
              <a:t>National conventions</a:t>
            </a:r>
          </a:p>
          <a:p>
            <a:endParaRPr lang="fr-FR" sz="3600" dirty="0">
              <a:latin typeface="Calibri" panose="020F0502020204030204" pitchFamily="34" charset="0"/>
            </a:endParaRP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68760"/>
            <a:ext cx="4038600" cy="5506627"/>
          </a:xfrm>
        </p:spPr>
        <p:txBody>
          <a:bodyPr>
            <a:normAutofit fontScale="47500" lnSpcReduction="20000"/>
          </a:bodyPr>
          <a:lstStyle/>
          <a:p>
            <a:pPr>
              <a:buNone/>
            </a:pPr>
            <a:endParaRPr lang="fr-FR" sz="2500" b="1" dirty="0"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Candidates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from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each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political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party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campaign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throughout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the country to 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win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the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favour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of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their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party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members</a:t>
            </a:r>
            <a:endParaRPr lang="fr-FR" sz="2900" dirty="0">
              <a:latin typeface="Calibri" pitchFamily="34" charset="0"/>
            </a:endParaRPr>
          </a:p>
          <a:p>
            <a:pPr>
              <a:buNone/>
            </a:pPr>
            <a:endParaRPr lang="fr-FR" sz="2900" dirty="0"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Each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state has a certain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number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of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electors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depending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on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its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population.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Each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elector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casts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a vote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following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the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general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elections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. The candidate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who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gets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more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than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half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of the vote in the state,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gets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all the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electors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of the state.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Finally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, the candidate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who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gets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more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than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half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of the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electors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in the country,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is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the new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president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. This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is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the « winner-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take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-all » </a:t>
            </a:r>
            <a:r>
              <a:rPr lang="fr-FR" sz="2900" dirty="0" err="1">
                <a:solidFill>
                  <a:schemeClr val="tx1"/>
                </a:solidFill>
                <a:latin typeface="Calibri" pitchFamily="34" charset="0"/>
              </a:rPr>
              <a:t>method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  <a:p>
            <a:pPr lvl="1">
              <a:buFont typeface="Wingdings" pitchFamily="2" charset="2"/>
              <a:buChar char="Ø"/>
            </a:pPr>
            <a:endParaRPr lang="fr-FR" sz="29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900" dirty="0">
                <a:solidFill>
                  <a:schemeClr val="tx1"/>
                </a:solidFill>
                <a:latin typeface="Calibri" pitchFamily="34" charset="0"/>
              </a:rPr>
              <a:t>Citizens  vote but don’t directly elect the president. In each state, they vote for a list of electors who represent the “ticket”( = president + vice-president ) of their choice</a:t>
            </a:r>
          </a:p>
          <a:p>
            <a:pPr lvl="1">
              <a:buNone/>
            </a:pPr>
            <a:endParaRPr lang="fr-FR" sz="29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900" dirty="0">
                <a:solidFill>
                  <a:schemeClr val="tx1"/>
                </a:solidFill>
                <a:latin typeface="Calibri" pitchFamily="34" charset="0"/>
              </a:rPr>
              <a:t>The president is sworn in and takes office.</a:t>
            </a:r>
          </a:p>
          <a:p>
            <a:pPr lvl="1">
              <a:buFont typeface="Wingdings" pitchFamily="2" charset="2"/>
              <a:buChar char="Ø"/>
            </a:pPr>
            <a:endParaRPr lang="en-GB" sz="29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en-GB" sz="2900" dirty="0">
                <a:solidFill>
                  <a:schemeClr val="tx1"/>
                </a:solidFill>
                <a:latin typeface="Calibri" pitchFamily="34" charset="0"/>
              </a:rPr>
              <a:t>2 meetings in the summer during which each party agrees on one presidential candidate to represent their party.</a:t>
            </a:r>
            <a:r>
              <a:rPr lang="fr-FR" sz="29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2900" dirty="0">
                <a:solidFill>
                  <a:schemeClr val="tx1"/>
                </a:solidFill>
                <a:latin typeface="Calibri" pitchFamily="34" charset="0"/>
              </a:rPr>
              <a:t>That candidate chooses a “running mate” for vice-president.</a:t>
            </a:r>
          </a:p>
          <a:p>
            <a:pPr lvl="1">
              <a:buFont typeface="Wingdings" pitchFamily="2" charset="2"/>
              <a:buChar char="Ø"/>
            </a:pPr>
            <a:endParaRPr lang="fr-FR" sz="2500" dirty="0">
              <a:solidFill>
                <a:schemeClr val="tx1"/>
              </a:solidFill>
              <a:latin typeface="Calibri" pitchFamily="34" charset="0"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99771827"/>
      </p:ext>
    </p:extLst>
  </p:cSld>
  <p:clrMapOvr>
    <a:masterClrMapping/>
  </p:clrMapOvr>
  <p:transition spd="slow"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648072"/>
          </a:xfrm>
        </p:spPr>
        <p:txBody>
          <a:bodyPr>
            <a:normAutofit/>
          </a:bodyPr>
          <a:lstStyle/>
          <a:p>
            <a:r>
              <a:rPr lang="fr-FR" sz="2400" b="1" dirty="0"/>
              <a:t>THE ROAD TO THE WHITE HOUSE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1052736"/>
            <a:ext cx="8964488" cy="5521800"/>
          </a:xfrm>
        </p:spPr>
        <p:txBody>
          <a:bodyPr>
            <a:normAutofit fontScale="55000" lnSpcReduction="20000"/>
          </a:bodyPr>
          <a:lstStyle/>
          <a:p>
            <a:r>
              <a:rPr lang="fr-FR" sz="2500" b="1" dirty="0" err="1">
                <a:latin typeface="Calibri" pitchFamily="34" charset="0"/>
              </a:rPr>
              <a:t>Using</a:t>
            </a:r>
            <a:r>
              <a:rPr lang="fr-FR" sz="2500" b="1" dirty="0">
                <a:latin typeface="Calibri" pitchFamily="34" charset="0"/>
              </a:rPr>
              <a:t> </a:t>
            </a:r>
            <a:r>
              <a:rPr lang="fr-FR" sz="2500" b="1" dirty="0" err="1">
                <a:latin typeface="Calibri" pitchFamily="34" charset="0"/>
              </a:rPr>
              <a:t>both</a:t>
            </a:r>
            <a:r>
              <a:rPr lang="fr-FR" sz="2500" b="1" dirty="0">
                <a:latin typeface="Calibri" pitchFamily="34" charset="0"/>
              </a:rPr>
              <a:t> the </a:t>
            </a:r>
            <a:r>
              <a:rPr lang="fr-FR" sz="2500" b="1" dirty="0" err="1">
                <a:latin typeface="Calibri" pitchFamily="34" charset="0"/>
              </a:rPr>
              <a:t>previous</a:t>
            </a:r>
            <a:r>
              <a:rPr lang="fr-FR" sz="2500" b="1" dirty="0">
                <a:latin typeface="Calibri" pitchFamily="34" charset="0"/>
              </a:rPr>
              <a:t> document + the cartoon </a:t>
            </a:r>
            <a:r>
              <a:rPr lang="fr-FR" sz="2500" b="1" dirty="0" err="1">
                <a:latin typeface="Calibri" pitchFamily="34" charset="0"/>
              </a:rPr>
              <a:t>entitled</a:t>
            </a:r>
            <a:r>
              <a:rPr lang="fr-FR" sz="2500" b="1" dirty="0">
                <a:latin typeface="Calibri" pitchFamily="34" charset="0"/>
              </a:rPr>
              <a:t> the road to the White House, </a:t>
            </a:r>
            <a:r>
              <a:rPr lang="fr-FR" sz="2500" b="1" dirty="0" err="1">
                <a:latin typeface="Calibri" pitchFamily="34" charset="0"/>
              </a:rPr>
              <a:t>give</a:t>
            </a:r>
            <a:r>
              <a:rPr lang="fr-FR" sz="2500" b="1" dirty="0">
                <a:latin typeface="Calibri" pitchFamily="34" charset="0"/>
              </a:rPr>
              <a:t> the </a:t>
            </a:r>
            <a:r>
              <a:rPr lang="fr-FR" sz="2500" b="1" dirty="0" err="1">
                <a:latin typeface="Calibri" pitchFamily="34" charset="0"/>
              </a:rPr>
              <a:t>different</a:t>
            </a:r>
            <a:r>
              <a:rPr lang="fr-FR" sz="2500" b="1" dirty="0">
                <a:latin typeface="Calibri" pitchFamily="34" charset="0"/>
              </a:rPr>
              <a:t> stages to</a:t>
            </a:r>
          </a:p>
          <a:p>
            <a:pPr>
              <a:buNone/>
            </a:pPr>
            <a:r>
              <a:rPr lang="fr-FR" sz="2500" b="1" dirty="0">
                <a:latin typeface="Calibri" pitchFamily="34" charset="0"/>
              </a:rPr>
              <a:t>       the White House and </a:t>
            </a:r>
            <a:r>
              <a:rPr lang="fr-FR" sz="2500" b="1" dirty="0" err="1">
                <a:latin typeface="Calibri" pitchFamily="34" charset="0"/>
              </a:rPr>
              <a:t>explain</a:t>
            </a:r>
            <a:r>
              <a:rPr lang="fr-FR" sz="2500" b="1" dirty="0">
                <a:latin typeface="Calibri" pitchFamily="34" charset="0"/>
              </a:rPr>
              <a:t> </a:t>
            </a:r>
            <a:r>
              <a:rPr lang="fr-FR" sz="2500" b="1" dirty="0" err="1">
                <a:latin typeface="Calibri" pitchFamily="34" charset="0"/>
              </a:rPr>
              <a:t>what</a:t>
            </a:r>
            <a:r>
              <a:rPr lang="fr-FR" sz="2500" b="1" dirty="0">
                <a:latin typeface="Calibri" pitchFamily="34" charset="0"/>
              </a:rPr>
              <a:t> </a:t>
            </a:r>
            <a:r>
              <a:rPr lang="fr-FR" sz="2500" b="1" dirty="0" err="1">
                <a:latin typeface="Calibri" pitchFamily="34" charset="0"/>
              </a:rPr>
              <a:t>they</a:t>
            </a:r>
            <a:r>
              <a:rPr lang="fr-FR" sz="2500" b="1" dirty="0">
                <a:latin typeface="Calibri" pitchFamily="34" charset="0"/>
              </a:rPr>
              <a:t> </a:t>
            </a:r>
            <a:r>
              <a:rPr lang="fr-FR" sz="2500" b="1" dirty="0" err="1">
                <a:latin typeface="Calibri" pitchFamily="34" charset="0"/>
              </a:rPr>
              <a:t>consist</a:t>
            </a:r>
            <a:r>
              <a:rPr lang="fr-FR" sz="2500" b="1" dirty="0">
                <a:latin typeface="Calibri" pitchFamily="34" charset="0"/>
              </a:rPr>
              <a:t> in:</a:t>
            </a:r>
          </a:p>
          <a:p>
            <a:pPr>
              <a:buNone/>
            </a:pPr>
            <a:endParaRPr lang="fr-FR" sz="2500" b="1" dirty="0"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500" b="1" dirty="0" err="1">
                <a:solidFill>
                  <a:schemeClr val="tx1"/>
                </a:solidFill>
                <a:latin typeface="Calibri" pitchFamily="34" charset="0"/>
              </a:rPr>
              <a:t>Primaries</a:t>
            </a:r>
            <a:r>
              <a:rPr lang="fr-FR" sz="2500" b="1" dirty="0">
                <a:solidFill>
                  <a:schemeClr val="tx1"/>
                </a:solidFill>
                <a:latin typeface="Calibri" pitchFamily="34" charset="0"/>
              </a:rPr>
              <a:t> or </a:t>
            </a:r>
            <a:r>
              <a:rPr lang="fr-FR" sz="2500" b="1" dirty="0" err="1">
                <a:solidFill>
                  <a:schemeClr val="tx1"/>
                </a:solidFill>
                <a:latin typeface="Calibri" pitchFamily="34" charset="0"/>
              </a:rPr>
              <a:t>caucuses</a:t>
            </a:r>
            <a:endParaRPr lang="fr-FR" sz="2500" b="1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None/>
            </a:pP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     Candidates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from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each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political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party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campaign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throughout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the country to 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win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the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favour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of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their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party </a:t>
            </a:r>
          </a:p>
          <a:p>
            <a:pPr lvl="1">
              <a:buNone/>
            </a:pP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    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members</a:t>
            </a:r>
            <a:endParaRPr lang="fr-FR" sz="25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None/>
            </a:pPr>
            <a:endParaRPr lang="fr-FR" sz="25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500" b="1" dirty="0">
                <a:solidFill>
                  <a:schemeClr val="tx1"/>
                </a:solidFill>
                <a:latin typeface="Calibri" pitchFamily="34" charset="0"/>
              </a:rPr>
              <a:t>National conventions</a:t>
            </a:r>
          </a:p>
          <a:p>
            <a:pPr>
              <a:buNone/>
            </a:pPr>
            <a:r>
              <a:rPr lang="fr-FR" sz="2500" dirty="0">
                <a:latin typeface="Calibri" pitchFamily="34" charset="0"/>
              </a:rPr>
              <a:t>             </a:t>
            </a:r>
            <a:r>
              <a:rPr lang="en-GB" sz="2500" dirty="0">
                <a:latin typeface="Calibri" pitchFamily="34" charset="0"/>
              </a:rPr>
              <a:t>2 meetings in the summer during which each party agrees on one presidential candidate to represent </a:t>
            </a:r>
          </a:p>
          <a:p>
            <a:pPr>
              <a:buNone/>
            </a:pPr>
            <a:r>
              <a:rPr lang="en-GB" sz="2500" dirty="0">
                <a:latin typeface="Calibri" pitchFamily="34" charset="0"/>
              </a:rPr>
              <a:t>             their party.</a:t>
            </a:r>
            <a:r>
              <a:rPr lang="fr-FR" sz="2500" dirty="0">
                <a:latin typeface="Calibri" pitchFamily="34" charset="0"/>
              </a:rPr>
              <a:t> </a:t>
            </a:r>
            <a:r>
              <a:rPr lang="en-GB" sz="2500" dirty="0">
                <a:latin typeface="Calibri" pitchFamily="34" charset="0"/>
              </a:rPr>
              <a:t>That candidate chooses a “running mate” for vice-president.</a:t>
            </a:r>
          </a:p>
          <a:p>
            <a:pPr>
              <a:buNone/>
            </a:pPr>
            <a:endParaRPr lang="fr-FR" sz="25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500" b="1" dirty="0">
                <a:solidFill>
                  <a:schemeClr val="tx1"/>
                </a:solidFill>
                <a:latin typeface="Calibri" pitchFamily="34" charset="0"/>
              </a:rPr>
              <a:t>General </a:t>
            </a:r>
            <a:r>
              <a:rPr lang="fr-FR" sz="2500" b="1" dirty="0" err="1">
                <a:solidFill>
                  <a:schemeClr val="tx1"/>
                </a:solidFill>
                <a:latin typeface="Calibri" pitchFamily="34" charset="0"/>
              </a:rPr>
              <a:t>elections</a:t>
            </a:r>
            <a:endParaRPr lang="fr-FR" sz="2500" b="1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None/>
            </a:pPr>
            <a:r>
              <a:rPr lang="en-GB" sz="2500" dirty="0">
                <a:latin typeface="Calibri" pitchFamily="34" charset="0"/>
              </a:rPr>
              <a:t>             Citizens  vote but don’t directly elect the president. In each state, they vote for a list of electors who </a:t>
            </a:r>
          </a:p>
          <a:p>
            <a:pPr>
              <a:buNone/>
            </a:pPr>
            <a:r>
              <a:rPr lang="en-GB" sz="2500" dirty="0">
                <a:latin typeface="Calibri" pitchFamily="34" charset="0"/>
              </a:rPr>
              <a:t>             represent the “ticket”( = president + vice-president ) of their choice</a:t>
            </a:r>
          </a:p>
          <a:p>
            <a:pPr>
              <a:buNone/>
            </a:pPr>
            <a:endParaRPr lang="fr-FR" sz="25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500" b="1" dirty="0">
                <a:solidFill>
                  <a:schemeClr val="tx1"/>
                </a:solidFill>
                <a:latin typeface="Calibri" pitchFamily="34" charset="0"/>
              </a:rPr>
              <a:t>Electoral </a:t>
            </a:r>
            <a:r>
              <a:rPr lang="fr-FR" sz="2500" b="1" dirty="0" err="1">
                <a:solidFill>
                  <a:schemeClr val="tx1"/>
                </a:solidFill>
                <a:latin typeface="Calibri" pitchFamily="34" charset="0"/>
              </a:rPr>
              <a:t>college</a:t>
            </a:r>
            <a:endParaRPr lang="fr-FR" sz="2500" b="1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None/>
            </a:pP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    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Each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state has a certain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number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of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electors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depending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on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its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population.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Each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elector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casts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a vote </a:t>
            </a:r>
          </a:p>
          <a:p>
            <a:pPr lvl="1">
              <a:buNone/>
            </a:pP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    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following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the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general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elections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. The candidate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who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gets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more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than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half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of the vote in the state,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gets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all </a:t>
            </a:r>
          </a:p>
          <a:p>
            <a:pPr lvl="1">
              <a:buNone/>
            </a:pP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     the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electors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of the state.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Finally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, the candidate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who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gets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more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than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half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of the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electors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in the country,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is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</a:t>
            </a:r>
          </a:p>
          <a:p>
            <a:pPr lvl="1">
              <a:buNone/>
            </a:pP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     the new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president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. This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is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 the « winner-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take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-all » </a:t>
            </a:r>
            <a:r>
              <a:rPr lang="fr-FR" sz="2500" dirty="0" err="1">
                <a:solidFill>
                  <a:schemeClr val="tx1"/>
                </a:solidFill>
                <a:latin typeface="Calibri" pitchFamily="34" charset="0"/>
              </a:rPr>
              <a:t>method</a:t>
            </a:r>
            <a:r>
              <a:rPr lang="fr-FR" sz="2500" dirty="0">
                <a:solidFill>
                  <a:schemeClr val="tx1"/>
                </a:solidFill>
                <a:latin typeface="Calibri" pitchFamily="34" charset="0"/>
              </a:rPr>
              <a:t>.</a:t>
            </a:r>
          </a:p>
          <a:p>
            <a:pPr lvl="1">
              <a:buNone/>
            </a:pPr>
            <a:endParaRPr lang="fr-FR" sz="25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r>
              <a:rPr lang="fr-FR" sz="2500" b="1" dirty="0">
                <a:solidFill>
                  <a:schemeClr val="tx1"/>
                </a:solidFill>
                <a:latin typeface="Calibri" pitchFamily="34" charset="0"/>
              </a:rPr>
              <a:t>Inauguration </a:t>
            </a:r>
            <a:r>
              <a:rPr lang="fr-FR" sz="2500" b="1" dirty="0" err="1">
                <a:solidFill>
                  <a:schemeClr val="tx1"/>
                </a:solidFill>
                <a:latin typeface="Calibri" pitchFamily="34" charset="0"/>
              </a:rPr>
              <a:t>day</a:t>
            </a:r>
            <a:endParaRPr lang="fr-FR" sz="2500" b="1" dirty="0">
              <a:solidFill>
                <a:schemeClr val="tx1"/>
              </a:solidFill>
              <a:latin typeface="Calibri" pitchFamily="34" charset="0"/>
            </a:endParaRPr>
          </a:p>
          <a:p>
            <a:pPr>
              <a:buNone/>
            </a:pPr>
            <a:r>
              <a:rPr lang="en-GB" sz="2500" dirty="0"/>
              <a:t>             </a:t>
            </a:r>
            <a:r>
              <a:rPr lang="en-GB" sz="2500" dirty="0">
                <a:latin typeface="Calibri" pitchFamily="34" charset="0"/>
              </a:rPr>
              <a:t>The president is sworn in and takes office.</a:t>
            </a:r>
            <a:endParaRPr lang="fr-FR" sz="2500" dirty="0">
              <a:latin typeface="Calibri" pitchFamily="34" charset="0"/>
            </a:endParaRPr>
          </a:p>
          <a:p>
            <a:pPr>
              <a:buNone/>
            </a:pPr>
            <a:endParaRPr lang="fr-FR" sz="3200" dirty="0"/>
          </a:p>
          <a:p>
            <a:pPr lvl="1">
              <a:buNone/>
            </a:pPr>
            <a:endParaRPr lang="fr-FR" sz="2200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None/>
            </a:pPr>
            <a:r>
              <a:rPr lang="fr-FR" dirty="0">
                <a:solidFill>
                  <a:schemeClr val="tx1"/>
                </a:solidFill>
                <a:latin typeface="Calibri" pitchFamily="34" charset="0"/>
              </a:rPr>
              <a:t>    </a:t>
            </a:r>
          </a:p>
          <a:p>
            <a:pPr lvl="1">
              <a:buFont typeface="Wingdings" pitchFamily="2" charset="2"/>
              <a:buChar char="Ø"/>
            </a:pPr>
            <a:endParaRPr lang="fr-FR" dirty="0">
              <a:solidFill>
                <a:schemeClr val="tx1"/>
              </a:solidFill>
              <a:latin typeface="Calibri" pitchFamily="34" charset="0"/>
            </a:endParaRPr>
          </a:p>
          <a:p>
            <a:pPr lvl="1">
              <a:buFont typeface="Wingdings" pitchFamily="2" charset="2"/>
              <a:buChar char="Ø"/>
            </a:pPr>
            <a:endParaRPr lang="fr-FR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4" dur="500"/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txEl>
                                              <p:pRg st="21" end="2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5" dur="500"/>
                                        <p:tgtEl>
                                          <p:spTgt spid="3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2492896"/>
            <a:ext cx="7772400" cy="850379"/>
          </a:xfrm>
          <a:noFill/>
        </p:spPr>
        <p:txBody>
          <a:bodyPr/>
          <a:lstStyle/>
          <a:p>
            <a:r>
              <a:rPr lang="fr-FR" sz="4800" dirty="0">
                <a:solidFill>
                  <a:srgbClr val="FF0000"/>
                </a:solidFill>
                <a:latin typeface="Calibri" pitchFamily="34" charset="0"/>
              </a:rPr>
              <a:t>TO GO FURTHER..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709984"/>
          </a:xfrm>
          <a:noFill/>
        </p:spPr>
        <p:txBody>
          <a:bodyPr>
            <a:normAutofit/>
          </a:bodyPr>
          <a:lstStyle/>
          <a:p>
            <a:r>
              <a:rPr lang="fr-FR" sz="3200" dirty="0">
                <a:solidFill>
                  <a:srgbClr val="0070C0"/>
                </a:solidFill>
                <a:latin typeface="Calibri" pitchFamily="34" charset="0"/>
              </a:rPr>
              <a:t>POPULAR VOTE VERSUS ELECTORAL </a:t>
            </a:r>
            <a:r>
              <a:rPr lang="fr-FR" sz="3200" dirty="0">
                <a:solidFill>
                  <a:schemeClr val="bg1"/>
                </a:solidFill>
                <a:latin typeface="Calibri" pitchFamily="34" charset="0"/>
              </a:rPr>
              <a:t>VOTE</a:t>
            </a:r>
          </a:p>
        </p:txBody>
      </p:sp>
    </p:spTree>
  </p:cSld>
  <p:clrMapOvr>
    <a:masterClrMapping/>
  </p:clrMapOvr>
  <p:transition spd="slow">
    <p:wedg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2020 Presidential Election Interactive Map">
            <a:extLst>
              <a:ext uri="{FF2B5EF4-FFF2-40B4-BE49-F238E27FC236}">
                <a16:creationId xmlns:a16="http://schemas.microsoft.com/office/drawing/2014/main" id="{0C77DFCA-7DD3-4FDE-B105-CD79AFADFF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1175"/>
            <a:ext cx="9144000" cy="583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435280" cy="864096"/>
          </a:xfrm>
        </p:spPr>
        <p:txBody>
          <a:bodyPr>
            <a:normAutofit fontScale="90000"/>
          </a:bodyPr>
          <a:lstStyle/>
          <a:p>
            <a:r>
              <a:rPr lang="fr-FR" b="1" dirty="0"/>
              <a:t>The winner-</a:t>
            </a:r>
            <a:r>
              <a:rPr lang="fr-FR" b="1" dirty="0" err="1"/>
              <a:t>take</a:t>
            </a:r>
            <a:r>
              <a:rPr lang="fr-FR" b="1" dirty="0"/>
              <a:t>-all </a:t>
            </a:r>
            <a:r>
              <a:rPr lang="fr-FR" b="1" dirty="0" err="1"/>
              <a:t>method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2348880"/>
            <a:ext cx="8229600" cy="4225656"/>
          </a:xfrm>
        </p:spPr>
        <p:txBody>
          <a:bodyPr>
            <a:normAutofit/>
          </a:bodyPr>
          <a:lstStyle/>
          <a:p>
            <a:r>
              <a:rPr lang="en-GB" sz="2000" u="sng" dirty="0">
                <a:latin typeface="Calibri" pitchFamily="34" charset="0"/>
              </a:rPr>
              <a:t>Reminder</a:t>
            </a:r>
            <a:r>
              <a:rPr lang="en-GB" sz="2000" dirty="0">
                <a:latin typeface="Calibri" pitchFamily="34" charset="0"/>
              </a:rPr>
              <a:t>: The US system is one of indirect universal suffrage so US citizens vote for presidential electors who have pledged to vote for one of the two “tickets” (president and vice-president ). Their number per state is equal to the number of senators and representatives that the state has in congress.</a:t>
            </a:r>
          </a:p>
          <a:p>
            <a:endParaRPr lang="en-GB" sz="2000" dirty="0">
              <a:latin typeface="Calibri" pitchFamily="34" charset="0"/>
            </a:endParaRPr>
          </a:p>
          <a:p>
            <a:endParaRPr lang="en-GB" sz="2000" dirty="0">
              <a:latin typeface="Calibri" pitchFamily="34" charset="0"/>
            </a:endParaRPr>
          </a:p>
          <a:p>
            <a:endParaRPr lang="fr-FR" sz="2000" dirty="0">
              <a:latin typeface="Calibri" pitchFamily="34" charset="0"/>
            </a:endParaRPr>
          </a:p>
          <a:p>
            <a:pPr>
              <a:buNone/>
            </a:pPr>
            <a:endParaRPr lang="fr-FR" dirty="0"/>
          </a:p>
        </p:txBody>
      </p:sp>
    </p:spTree>
  </p:cSld>
  <p:clrMapOvr>
    <a:masterClrMapping/>
  </p:clrMapOvr>
  <p:transition spd="slow">
    <p:strips dir="l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517632" cy="418058"/>
          </a:xfrm>
        </p:spPr>
        <p:txBody>
          <a:bodyPr>
            <a:noAutofit/>
          </a:bodyPr>
          <a:lstStyle/>
          <a:p>
            <a:pPr algn="l"/>
            <a:r>
              <a:rPr lang="fr-FR" sz="2400" b="1" dirty="0">
                <a:solidFill>
                  <a:srgbClr val="FF0000"/>
                </a:solidFill>
              </a:rPr>
              <a:t>NOUNS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616624"/>
          </a:xfrm>
        </p:spPr>
        <p:txBody>
          <a:bodyPr>
            <a:noAutofit/>
          </a:bodyPr>
          <a:lstStyle/>
          <a:p>
            <a:pPr lvl="0"/>
            <a:r>
              <a:rPr lang="en-US" sz="1800" b="1" dirty="0"/>
              <a:t>A ballot</a:t>
            </a:r>
            <a:r>
              <a:rPr lang="en-US" sz="1800" dirty="0"/>
              <a:t> - a piece of paper listing the candidates running for office. A ballot is used to cast a vote.</a:t>
            </a:r>
            <a:endParaRPr lang="fr-FR" sz="1800" dirty="0"/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</a:rPr>
              <a:t>Un bulletin de vote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/>
              <a:t> </a:t>
            </a:r>
            <a:endParaRPr lang="fr-FR" sz="1800" dirty="0"/>
          </a:p>
          <a:p>
            <a:pPr lvl="0"/>
            <a:r>
              <a:rPr lang="en-US" sz="1800" b="1" dirty="0"/>
              <a:t>A ballot box</a:t>
            </a:r>
            <a:r>
              <a:rPr lang="en-US" sz="1800" dirty="0"/>
              <a:t> - a box in which voters’ ballots are placed.</a:t>
            </a:r>
            <a:endParaRPr lang="fr-FR" sz="1800" dirty="0"/>
          </a:p>
          <a:p>
            <a:pPr lvl="0">
              <a:buNone/>
            </a:pPr>
            <a:r>
              <a:rPr lang="en-US" sz="1800" dirty="0">
                <a:sym typeface="Wingdings" pitchFamily="2" charset="2"/>
              </a:rPr>
              <a:t>	 </a:t>
            </a:r>
            <a:r>
              <a:rPr lang="en-US" sz="1800" dirty="0" err="1">
                <a:solidFill>
                  <a:srgbClr val="FF0000"/>
                </a:solidFill>
              </a:rPr>
              <a:t>Une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urne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/>
              <a:t> </a:t>
            </a:r>
            <a:endParaRPr lang="fr-FR" sz="1800" dirty="0"/>
          </a:p>
          <a:p>
            <a:pPr lvl="0"/>
            <a:r>
              <a:rPr lang="en-US" sz="1800" b="1" dirty="0"/>
              <a:t>A blue state:</a:t>
            </a:r>
            <a:r>
              <a:rPr lang="en-US" sz="1800" dirty="0"/>
              <a:t> a state that is mainly supports and votes for Democratic candidates in presidential elections. These states are usually shown in blue on US election maps ( ≠ red states </a:t>
            </a:r>
            <a:r>
              <a:rPr lang="en-US" sz="1800" dirty="0">
                <a:sym typeface="Wingdings"/>
              </a:rPr>
              <a:t></a:t>
            </a:r>
            <a:r>
              <a:rPr lang="en-US" sz="1800" dirty="0"/>
              <a:t> Republican </a:t>
            </a:r>
            <a:endParaRPr lang="fr-FR" sz="1800" dirty="0"/>
          </a:p>
          <a:p>
            <a:pPr lvl="0">
              <a:buNone/>
            </a:pPr>
            <a:r>
              <a:rPr lang="en-US" sz="1800" dirty="0">
                <a:sym typeface="Wingdings" pitchFamily="2" charset="2"/>
              </a:rPr>
              <a:t>	 </a:t>
            </a:r>
            <a:r>
              <a:rPr lang="en-US" sz="1800" dirty="0">
                <a:solidFill>
                  <a:srgbClr val="FF0000"/>
                </a:solidFill>
              </a:rPr>
              <a:t>Un </a:t>
            </a:r>
            <a:r>
              <a:rPr lang="en-US" sz="1800" dirty="0" err="1">
                <a:solidFill>
                  <a:srgbClr val="FF0000"/>
                </a:solidFill>
              </a:rPr>
              <a:t>état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démocrate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b="1" dirty="0"/>
              <a:t> </a:t>
            </a:r>
            <a:endParaRPr lang="fr-FR" sz="1800" dirty="0"/>
          </a:p>
          <a:p>
            <a:pPr lvl="0"/>
            <a:r>
              <a:rPr lang="en-US" sz="1800" b="1" dirty="0"/>
              <a:t>A campaign</a:t>
            </a:r>
            <a:r>
              <a:rPr lang="en-US" sz="1800" dirty="0"/>
              <a:t> - a series of political actions (like advertisements, public appearances, and debates) that are used to help a candidate get elected to office.</a:t>
            </a:r>
            <a:endParaRPr lang="fr-FR" sz="1800" dirty="0"/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 err="1">
                <a:solidFill>
                  <a:srgbClr val="FF0000"/>
                </a:solidFill>
              </a:rPr>
              <a:t>Une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campagne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/>
              <a:t> </a:t>
            </a:r>
            <a:endParaRPr lang="fr-FR" sz="1800" dirty="0"/>
          </a:p>
          <a:p>
            <a:pPr>
              <a:buNone/>
            </a:pPr>
            <a:r>
              <a:rPr lang="en-US" sz="2000" b="1" dirty="0"/>
              <a:t> </a:t>
            </a:r>
            <a:endParaRPr lang="fr-FR" sz="20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360040"/>
          </a:xfrm>
        </p:spPr>
        <p:txBody>
          <a:bodyPr>
            <a:normAutofit fontScale="90000"/>
          </a:bodyPr>
          <a:lstStyle/>
          <a:p>
            <a:r>
              <a:rPr lang="fr-FR" sz="2200" b="1" dirty="0" err="1">
                <a:latin typeface="Calibri" pitchFamily="34" charset="0"/>
              </a:rPr>
              <a:t>Let’s</a:t>
            </a:r>
            <a:r>
              <a:rPr lang="fr-FR" sz="2200" b="1" dirty="0">
                <a:latin typeface="Calibri" pitchFamily="34" charset="0"/>
              </a:rPr>
              <a:t> imagine for one moment </a:t>
            </a:r>
            <a:r>
              <a:rPr lang="fr-FR" sz="2200" b="1" dirty="0" err="1">
                <a:latin typeface="Calibri" pitchFamily="34" charset="0"/>
              </a:rPr>
              <a:t>that</a:t>
            </a:r>
            <a:r>
              <a:rPr lang="fr-FR" sz="2200" b="1" dirty="0">
                <a:latin typeface="Calibri" pitchFamily="34" charset="0"/>
              </a:rPr>
              <a:t> the USA </a:t>
            </a:r>
            <a:r>
              <a:rPr lang="fr-FR" sz="2200" b="1" dirty="0" err="1">
                <a:latin typeface="Calibri" pitchFamily="34" charset="0"/>
              </a:rPr>
              <a:t>is</a:t>
            </a:r>
            <a:r>
              <a:rPr lang="fr-FR" sz="2200" b="1" dirty="0">
                <a:latin typeface="Calibri" pitchFamily="34" charset="0"/>
              </a:rPr>
              <a:t> </a:t>
            </a:r>
            <a:r>
              <a:rPr lang="fr-FR" sz="2200" b="1" dirty="0" err="1">
                <a:latin typeface="Calibri" pitchFamily="34" charset="0"/>
              </a:rPr>
              <a:t>composed</a:t>
            </a:r>
            <a:r>
              <a:rPr lang="fr-FR" sz="2200" b="1" dirty="0">
                <a:latin typeface="Calibri" pitchFamily="34" charset="0"/>
              </a:rPr>
              <a:t> of </a:t>
            </a:r>
            <a:r>
              <a:rPr lang="fr-FR" sz="2200" b="1" dirty="0" err="1">
                <a:latin typeface="Calibri" pitchFamily="34" charset="0"/>
              </a:rPr>
              <a:t>only</a:t>
            </a:r>
            <a:r>
              <a:rPr lang="fr-FR" sz="2200" b="1" dirty="0">
                <a:latin typeface="Calibri" pitchFamily="34" charset="0"/>
              </a:rPr>
              <a:t> 10 states..</a:t>
            </a:r>
            <a:br>
              <a:rPr lang="fr-FR" dirty="0"/>
            </a:br>
            <a:endParaRPr lang="fr-FR" dirty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940152" y="1124744"/>
            <a:ext cx="3024336" cy="5650643"/>
          </a:xfrm>
        </p:spPr>
        <p:txBody>
          <a:bodyPr>
            <a:normAutofit/>
          </a:bodyPr>
          <a:lstStyle/>
          <a:p>
            <a:pPr marL="452628" indent="-342900">
              <a:buNone/>
            </a:pPr>
            <a:r>
              <a:rPr lang="fr-FR" sz="1400" b="1" dirty="0">
                <a:latin typeface="Calibri" pitchFamily="34" charset="0"/>
              </a:rPr>
              <a:t>1. </a:t>
            </a:r>
            <a:r>
              <a:rPr lang="fr-FR" sz="1400" b="1" dirty="0" err="1">
                <a:latin typeface="Calibri" pitchFamily="34" charset="0"/>
              </a:rPr>
              <a:t>Find</a:t>
            </a:r>
            <a:r>
              <a:rPr lang="fr-FR" sz="1400" b="1" dirty="0">
                <a:latin typeface="Calibri" pitchFamily="34" charset="0"/>
              </a:rPr>
              <a:t> the </a:t>
            </a:r>
            <a:r>
              <a:rPr lang="fr-FR" sz="1400" b="1" dirty="0" err="1">
                <a:latin typeface="Calibri" pitchFamily="34" charset="0"/>
              </a:rPr>
              <a:t>number</a:t>
            </a:r>
            <a:r>
              <a:rPr lang="fr-FR" sz="1400" b="1" dirty="0">
                <a:latin typeface="Calibri" pitchFamily="34" charset="0"/>
              </a:rPr>
              <a:t> of </a:t>
            </a:r>
            <a:r>
              <a:rPr lang="fr-FR" sz="1400" b="1" dirty="0" err="1">
                <a:latin typeface="Calibri" pitchFamily="34" charset="0"/>
              </a:rPr>
              <a:t>electors</a:t>
            </a:r>
            <a:r>
              <a:rPr lang="fr-FR" sz="1400" b="1" dirty="0">
                <a:latin typeface="Calibri" pitchFamily="34" charset="0"/>
              </a:rPr>
              <a:t> for </a:t>
            </a:r>
          </a:p>
          <a:p>
            <a:pPr marL="452628" indent="-342900">
              <a:buNone/>
            </a:pPr>
            <a:r>
              <a:rPr lang="fr-FR" sz="1400" b="1" dirty="0">
                <a:latin typeface="Calibri" pitchFamily="34" charset="0"/>
              </a:rPr>
              <a:t>    </a:t>
            </a:r>
            <a:r>
              <a:rPr lang="fr-FR" sz="1400" b="1" dirty="0" err="1">
                <a:latin typeface="Calibri" pitchFamily="34" charset="0"/>
              </a:rPr>
              <a:t>each</a:t>
            </a:r>
            <a:r>
              <a:rPr lang="fr-FR" sz="1400" b="1" dirty="0">
                <a:latin typeface="Calibri" pitchFamily="34" charset="0"/>
              </a:rPr>
              <a:t> state:</a:t>
            </a:r>
          </a:p>
          <a:p>
            <a:endParaRPr lang="fr-FR" sz="1400" dirty="0">
              <a:latin typeface="Calibri" pitchFamily="34" charset="0"/>
            </a:endParaRPr>
          </a:p>
          <a:p>
            <a:r>
              <a:rPr lang="en-GB" sz="1400" dirty="0">
                <a:latin typeface="Calibri" pitchFamily="34" charset="0"/>
              </a:rPr>
              <a:t>- Ohio =</a:t>
            </a:r>
            <a:endParaRPr lang="fr-FR" sz="1400" dirty="0">
              <a:latin typeface="Calibri" pitchFamily="34" charset="0"/>
            </a:endParaRPr>
          </a:p>
          <a:p>
            <a:r>
              <a:rPr lang="en-GB" sz="1400" dirty="0">
                <a:latin typeface="Calibri" pitchFamily="34" charset="0"/>
              </a:rPr>
              <a:t>- New-York =</a:t>
            </a:r>
            <a:endParaRPr lang="fr-FR" sz="1400" dirty="0">
              <a:latin typeface="Calibri" pitchFamily="34" charset="0"/>
            </a:endParaRPr>
          </a:p>
          <a:p>
            <a:r>
              <a:rPr lang="en-GB" sz="1400" dirty="0">
                <a:latin typeface="Calibri" pitchFamily="34" charset="0"/>
              </a:rPr>
              <a:t>- Florida = </a:t>
            </a:r>
            <a:endParaRPr lang="fr-FR" sz="1400" dirty="0">
              <a:latin typeface="Calibri" pitchFamily="34" charset="0"/>
            </a:endParaRPr>
          </a:p>
          <a:p>
            <a:r>
              <a:rPr lang="en-US" sz="1400" dirty="0">
                <a:latin typeface="Calibri" pitchFamily="34" charset="0"/>
              </a:rPr>
              <a:t>- Missouri=</a:t>
            </a:r>
            <a:endParaRPr lang="fr-FR" sz="1400" dirty="0">
              <a:latin typeface="Calibri" pitchFamily="34" charset="0"/>
            </a:endParaRPr>
          </a:p>
          <a:p>
            <a:r>
              <a:rPr lang="es-ES" sz="1400" dirty="0">
                <a:latin typeface="Calibri" pitchFamily="34" charset="0"/>
              </a:rPr>
              <a:t>- California =</a:t>
            </a:r>
            <a:endParaRPr lang="fr-FR" sz="1400" dirty="0">
              <a:latin typeface="Calibri" pitchFamily="34" charset="0"/>
            </a:endParaRPr>
          </a:p>
          <a:p>
            <a:r>
              <a:rPr lang="es-ES" sz="1400" dirty="0">
                <a:latin typeface="Calibri" pitchFamily="34" charset="0"/>
              </a:rPr>
              <a:t>- </a:t>
            </a:r>
            <a:r>
              <a:rPr lang="es-ES" sz="1400" dirty="0" err="1">
                <a:latin typeface="Calibri" pitchFamily="34" charset="0"/>
              </a:rPr>
              <a:t>Oregon</a:t>
            </a:r>
            <a:r>
              <a:rPr lang="es-ES" sz="1400" dirty="0">
                <a:latin typeface="Calibri" pitchFamily="34" charset="0"/>
              </a:rPr>
              <a:t> =</a:t>
            </a:r>
            <a:endParaRPr lang="fr-FR" sz="1400" dirty="0">
              <a:latin typeface="Calibri" pitchFamily="34" charset="0"/>
            </a:endParaRPr>
          </a:p>
          <a:p>
            <a:r>
              <a:rPr lang="es-ES" sz="1400" dirty="0">
                <a:latin typeface="Calibri" pitchFamily="34" charset="0"/>
              </a:rPr>
              <a:t>- Montana =</a:t>
            </a:r>
            <a:endParaRPr lang="fr-FR" sz="1400" dirty="0">
              <a:latin typeface="Calibri" pitchFamily="34" charset="0"/>
            </a:endParaRPr>
          </a:p>
          <a:p>
            <a:r>
              <a:rPr lang="es-ES" sz="1400" dirty="0">
                <a:latin typeface="Calibri" pitchFamily="34" charset="0"/>
              </a:rPr>
              <a:t>- Alabama =</a:t>
            </a:r>
            <a:endParaRPr lang="fr-FR" sz="1400" dirty="0">
              <a:latin typeface="Calibri" pitchFamily="34" charset="0"/>
            </a:endParaRPr>
          </a:p>
          <a:p>
            <a:r>
              <a:rPr lang="es-ES" sz="1400" dirty="0">
                <a:latin typeface="Calibri" pitchFamily="34" charset="0"/>
              </a:rPr>
              <a:t>-  Illinois=</a:t>
            </a:r>
            <a:endParaRPr lang="fr-FR" sz="1400" dirty="0">
              <a:latin typeface="Calibri" pitchFamily="34" charset="0"/>
            </a:endParaRPr>
          </a:p>
          <a:p>
            <a:r>
              <a:rPr lang="en-GB" sz="1400" dirty="0">
                <a:latin typeface="Calibri" pitchFamily="34" charset="0"/>
              </a:rPr>
              <a:t>- Texas =</a:t>
            </a:r>
          </a:p>
          <a:p>
            <a:pPr>
              <a:buNone/>
            </a:pPr>
            <a:endParaRPr lang="en-GB" sz="1400" dirty="0">
              <a:latin typeface="Calibri" pitchFamily="34" charset="0"/>
            </a:endParaRPr>
          </a:p>
          <a:p>
            <a:pPr>
              <a:buNone/>
            </a:pPr>
            <a:r>
              <a:rPr lang="en-GB" sz="1400" b="1" dirty="0">
                <a:latin typeface="Calibri" pitchFamily="34" charset="0"/>
              </a:rPr>
              <a:t>2- Give the total number of electors:</a:t>
            </a:r>
            <a:endParaRPr lang="fr-FR" sz="1400" b="1" dirty="0">
              <a:latin typeface="Calibri" pitchFamily="34" charset="0"/>
            </a:endParaRPr>
          </a:p>
          <a:p>
            <a:pPr>
              <a:buNone/>
            </a:pPr>
            <a:r>
              <a:rPr lang="en-GB" sz="1400" dirty="0">
                <a:latin typeface="Calibri" pitchFamily="34" charset="0"/>
              </a:rPr>
              <a:t>     </a:t>
            </a:r>
            <a:r>
              <a:rPr lang="en-GB" sz="14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en-GB" sz="1400" dirty="0">
                <a:latin typeface="Calibri" pitchFamily="34" charset="0"/>
              </a:rPr>
              <a:t>……………………………………............</a:t>
            </a:r>
          </a:p>
          <a:p>
            <a:pPr>
              <a:buNone/>
            </a:pPr>
            <a:r>
              <a:rPr lang="en-GB" sz="1400" dirty="0">
                <a:latin typeface="Calibri" pitchFamily="34" charset="0"/>
              </a:rPr>
              <a:t>          ( in real life= 538 )</a:t>
            </a:r>
            <a:endParaRPr lang="fr-FR" sz="1400" dirty="0">
              <a:latin typeface="Calibri" pitchFamily="34" charset="0"/>
            </a:endParaRPr>
          </a:p>
          <a:p>
            <a:endParaRPr lang="en-GB" sz="1400" dirty="0">
              <a:latin typeface="Calibri" pitchFamily="34" charset="0"/>
            </a:endParaRPr>
          </a:p>
          <a:p>
            <a:endParaRPr lang="en-GB" sz="1400" dirty="0">
              <a:latin typeface="Calibri" pitchFamily="34" charset="0"/>
            </a:endParaRPr>
          </a:p>
          <a:p>
            <a:pPr>
              <a:buNone/>
            </a:pPr>
            <a:endParaRPr lang="fr-FR" sz="1400" dirty="0">
              <a:latin typeface="Calibri" pitchFamily="34" charset="0"/>
            </a:endParaRPr>
          </a:p>
          <a:p>
            <a:endParaRPr lang="fr-FR" sz="1400" dirty="0">
              <a:latin typeface="Calibri" pitchFamily="34" charset="0"/>
            </a:endParaRPr>
          </a:p>
        </p:txBody>
      </p:sp>
      <p:pic>
        <p:nvPicPr>
          <p:cNvPr id="8" name="Picture 4" descr="2020 Presidential Election Interactive Map">
            <a:extLst>
              <a:ext uri="{FF2B5EF4-FFF2-40B4-BE49-F238E27FC236}">
                <a16:creationId xmlns:a16="http://schemas.microsoft.com/office/drawing/2014/main" id="{BC4FD933-751F-40BA-843F-26A51547ECD1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6026232" cy="4532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strips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836712"/>
            <a:ext cx="8229600" cy="576064"/>
          </a:xfrm>
        </p:spPr>
        <p:txBody>
          <a:bodyPr>
            <a:noAutofit/>
          </a:bodyPr>
          <a:lstStyle/>
          <a:p>
            <a:r>
              <a:rPr lang="en-GB" sz="2000" b="1" dirty="0">
                <a:latin typeface="Calibri" pitchFamily="34" charset="0"/>
              </a:rPr>
              <a:t>3- November 8</a:t>
            </a:r>
            <a:r>
              <a:rPr lang="en-GB" sz="2000" b="1" baseline="30000" dirty="0">
                <a:latin typeface="Calibri" pitchFamily="34" charset="0"/>
              </a:rPr>
              <a:t>th</a:t>
            </a:r>
            <a:r>
              <a:rPr lang="en-GB" sz="2000" b="1" dirty="0">
                <a:latin typeface="Calibri" pitchFamily="34" charset="0"/>
              </a:rPr>
              <a:t> : American citizens have voted and here are the results:</a:t>
            </a:r>
            <a:br>
              <a:rPr lang="fr-FR" sz="2000" dirty="0">
                <a:latin typeface="Calibri" pitchFamily="34" charset="0"/>
              </a:rPr>
            </a:br>
            <a:endParaRPr lang="fr-FR" sz="2000" dirty="0">
              <a:latin typeface="Calibri" pitchFamily="34" charset="0"/>
            </a:endParaRPr>
          </a:p>
        </p:txBody>
      </p:sp>
      <p:graphicFrame>
        <p:nvGraphicFramePr>
          <p:cNvPr id="5" name="Espace réservé du contenu 4"/>
          <p:cNvGraphicFramePr>
            <a:graphicFrameLocks noGrp="1"/>
          </p:cNvGraphicFramePr>
          <p:nvPr>
            <p:ph sz="half" idx="1"/>
          </p:nvPr>
        </p:nvGraphicFramePr>
        <p:xfrm>
          <a:off x="457200" y="1628802"/>
          <a:ext cx="4402833" cy="46999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624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56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STATES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CANDIDATE 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CANDIDATE</a:t>
                      </a:r>
                      <a:r>
                        <a:rPr lang="fr-FR" sz="1400" baseline="0" dirty="0">
                          <a:latin typeface="Calibri" pitchFamily="34" charset="0"/>
                        </a:rPr>
                        <a:t> B</a:t>
                      </a:r>
                      <a:endParaRPr lang="fr-FR" sz="140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OHIO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NEW YORK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FLORIDA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MISSOURI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CALIFORNIA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28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27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OREGON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MONTANA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ALABAMA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ILLINOIS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7266">
                <a:tc>
                  <a:txBody>
                    <a:bodyPr/>
                    <a:lstStyle/>
                    <a:p>
                      <a:pPr algn="ctr"/>
                      <a:r>
                        <a:rPr lang="fr-FR" sz="1400" b="1" dirty="0">
                          <a:latin typeface="Calibri" pitchFamily="34" charset="0"/>
                        </a:rPr>
                        <a:t>TEXAS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400" dirty="0">
                          <a:latin typeface="Calibri" pitchFamily="34" charset="0"/>
                        </a:rPr>
                        <a:t>17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076056" y="1628800"/>
            <a:ext cx="3610744" cy="5146587"/>
          </a:xfrm>
        </p:spPr>
        <p:txBody>
          <a:bodyPr>
            <a:normAutofit fontScale="70000" lnSpcReduction="20000"/>
          </a:bodyPr>
          <a:lstStyle/>
          <a:p>
            <a:pPr lvl="0"/>
            <a:r>
              <a:rPr lang="en-GB" sz="2200" dirty="0">
                <a:latin typeface="Calibri" pitchFamily="34" charset="0"/>
              </a:rPr>
              <a:t>How many electors for Candidate A ?</a:t>
            </a:r>
            <a:endParaRPr lang="fr-FR" sz="2200" dirty="0">
              <a:latin typeface="Calibri" pitchFamily="34" charset="0"/>
            </a:endParaRPr>
          </a:p>
          <a:p>
            <a:pPr>
              <a:buNone/>
            </a:pPr>
            <a:r>
              <a:rPr lang="en-GB" sz="2200" dirty="0">
                <a:latin typeface="Calibri" pitchFamily="34" charset="0"/>
              </a:rPr>
              <a:t>	</a:t>
            </a:r>
            <a:r>
              <a:rPr lang="en-GB" sz="2200" dirty="0">
                <a:latin typeface="Calibri" pitchFamily="34" charset="0"/>
                <a:sym typeface="Wingdings" pitchFamily="2" charset="2"/>
              </a:rPr>
              <a:t></a:t>
            </a:r>
            <a:r>
              <a:rPr lang="en-GB" sz="2200" dirty="0">
                <a:latin typeface="Calibri" pitchFamily="34" charset="0"/>
              </a:rPr>
              <a:t> ………………………………………………….....</a:t>
            </a:r>
            <a:endParaRPr lang="fr-FR" sz="2200" dirty="0">
              <a:latin typeface="Calibri" pitchFamily="34" charset="0"/>
            </a:endParaRPr>
          </a:p>
          <a:p>
            <a:pPr>
              <a:buNone/>
            </a:pPr>
            <a:r>
              <a:rPr lang="en-GB" sz="2200" dirty="0">
                <a:latin typeface="Calibri" pitchFamily="34" charset="0"/>
              </a:rPr>
              <a:t> </a:t>
            </a:r>
            <a:endParaRPr lang="fr-FR" sz="2200" dirty="0">
              <a:latin typeface="Calibri" pitchFamily="34" charset="0"/>
            </a:endParaRPr>
          </a:p>
          <a:p>
            <a:pPr lvl="0"/>
            <a:r>
              <a:rPr lang="en-GB" sz="2200" dirty="0">
                <a:latin typeface="Calibri" pitchFamily="34" charset="0"/>
              </a:rPr>
              <a:t>How many electors for Candidate B ?</a:t>
            </a:r>
            <a:endParaRPr lang="fr-FR" sz="2200" dirty="0">
              <a:latin typeface="Calibri" pitchFamily="34" charset="0"/>
            </a:endParaRPr>
          </a:p>
          <a:p>
            <a:pPr>
              <a:buNone/>
            </a:pPr>
            <a:r>
              <a:rPr lang="en-GB" sz="2200" dirty="0">
                <a:latin typeface="Calibri" pitchFamily="34" charset="0"/>
              </a:rPr>
              <a:t>	</a:t>
            </a:r>
            <a:r>
              <a:rPr lang="en-GB" sz="2200" dirty="0">
                <a:latin typeface="Calibri" pitchFamily="34" charset="0"/>
                <a:sym typeface="Wingdings" pitchFamily="2" charset="2"/>
              </a:rPr>
              <a:t></a:t>
            </a:r>
            <a:r>
              <a:rPr lang="en-GB" sz="2200" dirty="0">
                <a:latin typeface="Calibri" pitchFamily="34" charset="0"/>
              </a:rPr>
              <a:t> ………………………………………………………</a:t>
            </a:r>
            <a:endParaRPr lang="fr-FR" sz="2200" dirty="0">
              <a:latin typeface="Calibri" pitchFamily="34" charset="0"/>
            </a:endParaRPr>
          </a:p>
          <a:p>
            <a:pPr>
              <a:buNone/>
            </a:pPr>
            <a:endParaRPr lang="fr-FR" sz="2200" dirty="0">
              <a:latin typeface="Calibri" pitchFamily="34" charset="0"/>
            </a:endParaRPr>
          </a:p>
          <a:p>
            <a:pPr lvl="0"/>
            <a:r>
              <a:rPr lang="en-GB" sz="2200" dirty="0">
                <a:latin typeface="Calibri" pitchFamily="34" charset="0"/>
              </a:rPr>
              <a:t>Who has won the popular vote ?</a:t>
            </a:r>
            <a:endParaRPr lang="fr-FR" sz="2200" dirty="0">
              <a:latin typeface="Calibri" pitchFamily="34" charset="0"/>
            </a:endParaRPr>
          </a:p>
          <a:p>
            <a:pPr>
              <a:buNone/>
            </a:pPr>
            <a:r>
              <a:rPr lang="en-GB" sz="2200" dirty="0">
                <a:latin typeface="Calibri" pitchFamily="34" charset="0"/>
              </a:rPr>
              <a:t> </a:t>
            </a:r>
            <a:r>
              <a:rPr lang="fr-FR" sz="2200" dirty="0">
                <a:latin typeface="Calibri" pitchFamily="34" charset="0"/>
              </a:rPr>
              <a:t>	</a:t>
            </a:r>
            <a:r>
              <a:rPr lang="fr-FR" sz="2200" dirty="0">
                <a:latin typeface="Calibri" pitchFamily="34" charset="0"/>
                <a:sym typeface="Wingdings" pitchFamily="2" charset="2"/>
              </a:rPr>
              <a:t></a:t>
            </a:r>
            <a:r>
              <a:rPr lang="en-GB" sz="2200" dirty="0">
                <a:latin typeface="Calibri" pitchFamily="34" charset="0"/>
              </a:rPr>
              <a:t> ……………………………………………..</a:t>
            </a:r>
            <a:endParaRPr lang="fr-FR" sz="2200" dirty="0">
              <a:latin typeface="Calibri" pitchFamily="34" charset="0"/>
            </a:endParaRPr>
          </a:p>
          <a:p>
            <a:pPr>
              <a:buNone/>
            </a:pPr>
            <a:br>
              <a:rPr lang="en-GB" sz="2200" dirty="0">
                <a:latin typeface="Calibri" pitchFamily="34" charset="0"/>
              </a:rPr>
            </a:br>
            <a:r>
              <a:rPr lang="en-GB" sz="2200" dirty="0">
                <a:latin typeface="Calibri" pitchFamily="34" charset="0"/>
              </a:rPr>
              <a:t> </a:t>
            </a:r>
            <a:endParaRPr lang="fr-FR" sz="2200" dirty="0">
              <a:latin typeface="Calibri" pitchFamily="34" charset="0"/>
            </a:endParaRPr>
          </a:p>
          <a:p>
            <a:pPr lvl="0"/>
            <a:r>
              <a:rPr lang="en-GB" sz="2200" dirty="0">
                <a:latin typeface="Calibri" pitchFamily="34" charset="0"/>
              </a:rPr>
              <a:t>Who has won the electoral vote ? You need to apply the “winner-take-all” method that is to say the candidate who gets the higher score, wins his own electors + the other candidate’s.</a:t>
            </a:r>
            <a:br>
              <a:rPr lang="en-US" sz="2200" dirty="0">
                <a:latin typeface="Calibri" pitchFamily="34" charset="0"/>
              </a:rPr>
            </a:br>
            <a:r>
              <a:rPr lang="en-GB" sz="2200" dirty="0">
                <a:latin typeface="Calibri" pitchFamily="34" charset="0"/>
                <a:sym typeface="Wingdings" pitchFamily="2" charset="2"/>
              </a:rPr>
              <a:t> </a:t>
            </a:r>
            <a:r>
              <a:rPr lang="en-GB" sz="2200" dirty="0">
                <a:latin typeface="Calibri" pitchFamily="34" charset="0"/>
              </a:rPr>
              <a:t>Candidate A: .......... electors</a:t>
            </a:r>
            <a:endParaRPr lang="fr-FR" sz="2200" dirty="0">
              <a:latin typeface="Calibri" pitchFamily="34" charset="0"/>
            </a:endParaRPr>
          </a:p>
          <a:p>
            <a:pPr>
              <a:buNone/>
            </a:pPr>
            <a:r>
              <a:rPr lang="en-GB" sz="2200" dirty="0">
                <a:latin typeface="Calibri" pitchFamily="34" charset="0"/>
                <a:sym typeface="Wingdings"/>
              </a:rPr>
              <a:t>	</a:t>
            </a:r>
            <a:r>
              <a:rPr lang="en-GB" sz="2200" dirty="0">
                <a:latin typeface="Calibri" pitchFamily="34" charset="0"/>
              </a:rPr>
              <a:t> Candidate B: .......... electors</a:t>
            </a:r>
            <a:endParaRPr lang="fr-FR" sz="2200" dirty="0">
              <a:latin typeface="Calibri" pitchFamily="34" charset="0"/>
            </a:endParaRPr>
          </a:p>
          <a:p>
            <a:pPr>
              <a:buNone/>
            </a:pPr>
            <a:r>
              <a:rPr lang="en-GB" sz="2200" dirty="0">
                <a:latin typeface="Calibri" pitchFamily="34" charset="0"/>
              </a:rPr>
              <a:t> </a:t>
            </a:r>
            <a:endParaRPr lang="fr-FR" sz="2200" dirty="0">
              <a:latin typeface="Calibri" pitchFamily="34" charset="0"/>
            </a:endParaRPr>
          </a:p>
          <a:p>
            <a:pPr>
              <a:buNone/>
            </a:pPr>
            <a:r>
              <a:rPr lang="en-GB" sz="2200" dirty="0">
                <a:latin typeface="Calibri" pitchFamily="34" charset="0"/>
              </a:rPr>
              <a:t> </a:t>
            </a:r>
            <a:endParaRPr lang="fr-FR" sz="2200" dirty="0">
              <a:latin typeface="Calibri" pitchFamily="34" charset="0"/>
            </a:endParaRPr>
          </a:p>
          <a:p>
            <a:pPr lvl="0"/>
            <a:r>
              <a:rPr lang="en-GB" sz="2200" dirty="0">
                <a:latin typeface="Calibri" pitchFamily="34" charset="0"/>
              </a:rPr>
              <a:t>So the new president is: .................... with ............... states</a:t>
            </a:r>
            <a:endParaRPr lang="fr-FR" sz="2200" dirty="0">
              <a:latin typeface="Calibri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  <p:transition spd="slow">
    <p:strips dir="r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>
            <a:normAutofit/>
          </a:bodyPr>
          <a:lstStyle/>
          <a:p>
            <a:pPr>
              <a:lnSpc>
                <a:spcPct val="90000"/>
              </a:lnSpc>
            </a:pPr>
            <a:r>
              <a:rPr lang="fr-FR" sz="3100" dirty="0" err="1"/>
              <a:t>Meet</a:t>
            </a:r>
            <a:r>
              <a:rPr lang="fr-FR" sz="3100" dirty="0"/>
              <a:t> the </a:t>
            </a:r>
            <a:r>
              <a:rPr lang="fr-FR" sz="3100" dirty="0" err="1"/>
              <a:t>two</a:t>
            </a:r>
            <a:r>
              <a:rPr lang="fr-FR" sz="3100" dirty="0"/>
              <a:t> candidates</a:t>
            </a:r>
            <a:br>
              <a:rPr lang="fr-FR" sz="3100" dirty="0"/>
            </a:br>
            <a:endParaRPr lang="fr-FR" sz="3100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188B8D9F-029D-4882-AC5B-9F4AEEEF709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A42BEA2-2E1B-4DF1-A08F-60BDC8E53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8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30EA39-5709-4BF0-BAFC-155B04614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736" y="1619672"/>
            <a:ext cx="8229600" cy="1069848"/>
          </a:xfrm>
        </p:spPr>
        <p:txBody>
          <a:bodyPr/>
          <a:lstStyle/>
          <a:p>
            <a:endParaRPr lang="fr-FR" dirty="0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6C289E3-48E8-4128-BD0F-120A9A921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5009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B3A9331-7865-4082-A78C-B6B0024CB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14382C36-891A-4718-8210-28DC7663B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70742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1D8B02-AEA3-4D55-8C21-CDE2BF233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8DE8971C-F105-498A-96E6-D4CC0AB58E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791589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FE3F4C8-625F-415F-95A1-F93A37074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Promotional</a:t>
            </a:r>
            <a:r>
              <a:rPr lang="fr-FR" dirty="0"/>
              <a:t> </a:t>
            </a:r>
            <a:r>
              <a:rPr lang="fr-FR" dirty="0" err="1"/>
              <a:t>videos</a:t>
            </a:r>
            <a:endParaRPr lang="fr-FR" dirty="0"/>
          </a:p>
        </p:txBody>
      </p:sp>
      <p:pic>
        <p:nvPicPr>
          <p:cNvPr id="9218" name="Image 4" descr="Donald Trump Illustration">
            <a:hlinkClick r:id="rId2"/>
            <a:extLst>
              <a:ext uri="{FF2B5EF4-FFF2-40B4-BE49-F238E27FC236}">
                <a16:creationId xmlns:a16="http://schemas.microsoft.com/office/drawing/2014/main" id="{9E024153-C2FA-4A48-A7FA-96CECDA2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676" y="2533821"/>
            <a:ext cx="847725" cy="87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7" name="Image 3" descr="Joe Biden Illustration">
            <a:extLst>
              <a:ext uri="{FF2B5EF4-FFF2-40B4-BE49-F238E27FC236}">
                <a16:creationId xmlns:a16="http://schemas.microsoft.com/office/drawing/2014/main" id="{BC6F7358-4D3B-41CB-A5A3-013D5F285D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4456157"/>
            <a:ext cx="838200" cy="1019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D82E5C6E-2E90-42FD-9B83-894FEC85AE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244333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457056" tIns="457056" rIns="457056" bIns="457056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Watch these 2 short promotional videos to understand what the 2 main candidates propose if they are elected in November.</a:t>
            </a:r>
            <a:endParaRPr kumimoji="0" lang="en-US" altLang="fr-FR" sz="1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fr-FR" sz="11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altLang="fr-FR" sz="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33A8611-658A-4C5E-A275-29052FEB2D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20" y="3776834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Donald Trump</a:t>
            </a:r>
            <a:r>
              <a:rPr kumimoji="0" lang="en-US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https://www.youtube.com/watch?v=Ws66liLKGzA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Donald Trump's message ? What does he stand for or against ? Pick out keywords. </a:t>
            </a:r>
            <a:endParaRPr kumimoji="0" lang="fr-FR" alt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sound effects are used and how does this influence the overall message?  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(dramatic/uplifting/inspiring/fearful music)  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 this video effective, why, why not? 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AEB4587-E280-4F1A-B1C9-0E770E3B81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753859"/>
            <a:ext cx="9315627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Joe Biden </a:t>
            </a:r>
            <a:r>
              <a:rPr kumimoji="0" lang="en-US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https://www.youtube.com/watch?v=CV1la96XHqE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Joe Biden’s message? What does he stand for or against? Pick out key words.</a:t>
            </a:r>
            <a:endParaRPr kumimoji="0" lang="fr-FR" alt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is the main strategy used by Biden to be convincing?</a:t>
            </a:r>
            <a:endParaRPr kumimoji="0" lang="fr-FR" alt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Which historical figure is used? Why?</a:t>
            </a:r>
            <a:endParaRPr kumimoji="0" lang="fr-FR" altLang="fr-FR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en-US" altLang="fr-FR" sz="11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What kind of music is used? </a:t>
            </a: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fr-FR" sz="11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kumimoji="0" lang="fr-FR" altLang="fr-FR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RECAP !</a:t>
            </a:r>
            <a:endParaRPr lang="fr-FR" altLang="fr-FR" sz="800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fr-F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Compare the message in both campaign videos using expressions of comparison: on the one hand, on the other… whereas/unlike… contrary to …) </a:t>
            </a:r>
            <a:endParaRPr kumimoji="0" lang="en-US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51585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rgbClr val="FF0000"/>
                </a:solidFill>
              </a:rPr>
              <a:t>TO GO FURTHER..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r-FR" sz="3200" b="1" dirty="0">
                <a:latin typeface="Calibri" pitchFamily="34" charset="0"/>
              </a:rPr>
              <a:t>HOW TO CONVINCE</a:t>
            </a:r>
          </a:p>
        </p:txBody>
      </p:sp>
    </p:spTree>
  </p:cSld>
  <p:clrMapOvr>
    <a:masterClrMapping/>
  </p:clrMapOvr>
  <p:transition spd="slow">
    <p:split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3744416" cy="432048"/>
          </a:xfrm>
          <a:solidFill>
            <a:srgbClr val="0070C0"/>
          </a:solidFill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rgbClr val="FF0000"/>
                </a:solidFill>
              </a:rPr>
              <a:t>BRAINSTORMING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21800"/>
          </a:xfrm>
        </p:spPr>
        <p:txBody>
          <a:bodyPr/>
          <a:lstStyle/>
          <a:p>
            <a:r>
              <a:rPr lang="fr-FR" sz="2000" dirty="0">
                <a:latin typeface="Calibri" pitchFamily="34" charset="0"/>
              </a:rPr>
              <a:t>In groups, </a:t>
            </a:r>
            <a:r>
              <a:rPr lang="fr-FR" sz="2000" dirty="0" err="1">
                <a:latin typeface="Calibri" pitchFamily="34" charset="0"/>
              </a:rPr>
              <a:t>discuss</a:t>
            </a:r>
            <a:r>
              <a:rPr lang="fr-FR" sz="2000" dirty="0">
                <a:latin typeface="Calibri" pitchFamily="34" charset="0"/>
              </a:rPr>
              <a:t> about the best </a:t>
            </a:r>
            <a:r>
              <a:rPr lang="fr-FR" sz="2000" dirty="0" err="1">
                <a:latin typeface="Calibri" pitchFamily="34" charset="0"/>
              </a:rPr>
              <a:t>strategies</a:t>
            </a:r>
            <a:r>
              <a:rPr lang="fr-FR" sz="2000" dirty="0">
                <a:latin typeface="Calibri" pitchFamily="34" charset="0"/>
              </a:rPr>
              <a:t> to </a:t>
            </a:r>
            <a:r>
              <a:rPr lang="fr-FR" sz="2000" dirty="0" err="1">
                <a:latin typeface="Calibri" pitchFamily="34" charset="0"/>
              </a:rPr>
              <a:t>deliver</a:t>
            </a:r>
            <a:r>
              <a:rPr lang="fr-FR" sz="2000" dirty="0">
                <a:latin typeface="Calibri" pitchFamily="34" charset="0"/>
              </a:rPr>
              <a:t> a </a:t>
            </a:r>
            <a:r>
              <a:rPr lang="fr-FR" sz="2000" b="1" dirty="0">
                <a:latin typeface="Calibri" pitchFamily="34" charset="0"/>
              </a:rPr>
              <a:t>CONVINCING</a:t>
            </a:r>
            <a:r>
              <a:rPr lang="fr-FR" sz="2000" dirty="0">
                <a:latin typeface="Calibri" pitchFamily="34" charset="0"/>
              </a:rPr>
              <a:t> speech and </a:t>
            </a:r>
            <a:r>
              <a:rPr lang="fr-FR" sz="2000" dirty="0" err="1">
                <a:latin typeface="Calibri" pitchFamily="34" charset="0"/>
              </a:rPr>
              <a:t>fill</a:t>
            </a:r>
            <a:r>
              <a:rPr lang="fr-FR" sz="2000" dirty="0">
                <a:latin typeface="Calibri" pitchFamily="34" charset="0"/>
              </a:rPr>
              <a:t> in the </a:t>
            </a:r>
            <a:r>
              <a:rPr lang="fr-FR" sz="2000" dirty="0" err="1">
                <a:latin typeface="Calibri" pitchFamily="34" charset="0"/>
              </a:rPr>
              <a:t>following</a:t>
            </a:r>
            <a:r>
              <a:rPr lang="fr-FR" sz="2000" dirty="0">
                <a:latin typeface="Calibri" pitchFamily="34" charset="0"/>
              </a:rPr>
              <a:t> </a:t>
            </a:r>
            <a:r>
              <a:rPr lang="fr-FR" sz="2000" dirty="0" err="1">
                <a:latin typeface="Calibri" pitchFamily="34" charset="0"/>
              </a:rPr>
              <a:t>grid</a:t>
            </a:r>
            <a:r>
              <a:rPr lang="fr-FR" sz="2000" dirty="0">
                <a:latin typeface="Calibri" pitchFamily="34" charset="0"/>
              </a:rPr>
              <a:t>:</a:t>
            </a:r>
          </a:p>
          <a:p>
            <a:endParaRPr lang="fr-FR" dirty="0">
              <a:latin typeface="Calibri" pitchFamily="34" charset="0"/>
            </a:endParaRPr>
          </a:p>
        </p:txBody>
      </p:sp>
      <p:graphicFrame>
        <p:nvGraphicFramePr>
          <p:cNvPr id="4" name="Tableau 3"/>
          <p:cNvGraphicFramePr>
            <a:graphicFrameLocks noGrp="1"/>
          </p:cNvGraphicFramePr>
          <p:nvPr/>
        </p:nvGraphicFramePr>
        <p:xfrm>
          <a:off x="1547664" y="1844824"/>
          <a:ext cx="5807968" cy="9686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3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3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1213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latin typeface="Calibri" pitchFamily="34" charset="0"/>
                        </a:rPr>
                        <a:t>Body </a:t>
                      </a:r>
                      <a:r>
                        <a:rPr lang="fr-FR" b="1" dirty="0" err="1">
                          <a:latin typeface="Calibri" pitchFamily="34" charset="0"/>
                        </a:rPr>
                        <a:t>language</a:t>
                      </a:r>
                      <a:endParaRPr lang="fr-FR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latin typeface="Calibri" pitchFamily="34" charset="0"/>
                        </a:rPr>
                        <a:t>Speech techniques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02883"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fr-FR" b="1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5" name="Tableau 4"/>
          <p:cNvGraphicFramePr>
            <a:graphicFrameLocks noGrp="1"/>
          </p:cNvGraphicFramePr>
          <p:nvPr/>
        </p:nvGraphicFramePr>
        <p:xfrm>
          <a:off x="1619672" y="3068960"/>
          <a:ext cx="5807968" cy="3749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39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0398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3511"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latin typeface="Calibri" pitchFamily="34" charset="0"/>
                        </a:rPr>
                        <a:t>Body </a:t>
                      </a:r>
                      <a:r>
                        <a:rPr lang="fr-FR" b="1" dirty="0" err="1">
                          <a:latin typeface="Calibri" pitchFamily="34" charset="0"/>
                        </a:rPr>
                        <a:t>language</a:t>
                      </a:r>
                      <a:endParaRPr lang="fr-FR" b="1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b="1" dirty="0">
                          <a:latin typeface="Calibri" pitchFamily="34" charset="0"/>
                        </a:rPr>
                        <a:t>Speech techniques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34841"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fr-FR" b="0" dirty="0" err="1">
                          <a:latin typeface="Calibri" pitchFamily="34" charset="0"/>
                        </a:rPr>
                        <a:t>Eye</a:t>
                      </a:r>
                      <a:r>
                        <a:rPr lang="fr-FR" b="0" dirty="0">
                          <a:latin typeface="Calibri" pitchFamily="34" charset="0"/>
                        </a:rPr>
                        <a:t> contact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dirty="0">
                          <a:latin typeface="Calibri" pitchFamily="34" charset="0"/>
                        </a:rPr>
                        <a:t>No </a:t>
                      </a:r>
                      <a:r>
                        <a:rPr lang="fr-FR" b="0" dirty="0" err="1">
                          <a:latin typeface="Calibri" pitchFamily="34" charset="0"/>
                        </a:rPr>
                        <a:t>reading</a:t>
                      </a:r>
                      <a:endParaRPr lang="fr-FR" b="0" dirty="0">
                        <a:latin typeface="Calibri" pitchFamily="34" charset="0"/>
                      </a:endParaRP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dirty="0">
                          <a:latin typeface="Calibri" pitchFamily="34" charset="0"/>
                        </a:rPr>
                        <a:t>Hands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dirty="0" err="1">
                          <a:latin typeface="Calibri" pitchFamily="34" charset="0"/>
                        </a:rPr>
                        <a:t>Enthusiastic</a:t>
                      </a:r>
                      <a:r>
                        <a:rPr lang="fr-FR" b="0" dirty="0">
                          <a:latin typeface="Calibri" pitchFamily="34" charset="0"/>
                        </a:rPr>
                        <a:t> / </a:t>
                      </a:r>
                      <a:r>
                        <a:rPr lang="fr-FR" b="0" dirty="0" err="1">
                          <a:latin typeface="Calibri" pitchFamily="34" charset="0"/>
                        </a:rPr>
                        <a:t>convinced</a:t>
                      </a:r>
                      <a:endParaRPr lang="fr-FR" b="0" dirty="0">
                        <a:latin typeface="Calibri" pitchFamily="34" charset="0"/>
                      </a:endParaRP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dirty="0">
                          <a:latin typeface="Calibri" pitchFamily="34" charset="0"/>
                        </a:rPr>
                        <a:t>Natural / </a:t>
                      </a:r>
                      <a:r>
                        <a:rPr lang="fr-FR" b="0" dirty="0" err="1">
                          <a:latin typeface="Calibri" pitchFamily="34" charset="0"/>
                        </a:rPr>
                        <a:t>spontaneous</a:t>
                      </a:r>
                      <a:endParaRPr lang="fr-FR" b="0" dirty="0">
                        <a:latin typeface="Calibri" pitchFamily="34" charset="0"/>
                      </a:endParaRP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dirty="0">
                          <a:latin typeface="Calibri" pitchFamily="34" charset="0"/>
                        </a:rPr>
                        <a:t>Stand straight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dirty="0">
                          <a:latin typeface="Calibri" pitchFamily="34" charset="0"/>
                        </a:rPr>
                        <a:t>Voice: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clear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and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loud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enough</a:t>
                      </a:r>
                      <a:endParaRPr lang="fr-FR" b="0" baseline="0" dirty="0">
                        <a:latin typeface="Calibri" pitchFamily="34" charset="0"/>
                      </a:endParaRP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 err="1">
                          <a:latin typeface="Calibri" pitchFamily="34" charset="0"/>
                        </a:rPr>
                        <a:t>Rhythm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/ pauses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 err="1">
                          <a:latin typeface="Calibri" pitchFamily="34" charset="0"/>
                        </a:rPr>
                        <a:t>Tone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of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voice</a:t>
                      </a:r>
                      <a:endParaRPr lang="fr-FR" b="0" baseline="0" dirty="0">
                        <a:latin typeface="Calibri" pitchFamily="34" charset="0"/>
                      </a:endParaRP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>
                          <a:latin typeface="Calibri" pitchFamily="34" charset="0"/>
                        </a:rPr>
                        <a:t>Stress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key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words</a:t>
                      </a:r>
                      <a:endParaRPr lang="fr-FR" b="0" dirty="0">
                        <a:latin typeface="Calibr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buFontTx/>
                        <a:buChar char="-"/>
                      </a:pPr>
                      <a:r>
                        <a:rPr lang="fr-FR" b="0" dirty="0">
                          <a:latin typeface="Calibri" pitchFamily="34" charset="0"/>
                        </a:rPr>
                        <a:t>Humour 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>
                          <a:latin typeface="Calibri" pitchFamily="34" charset="0"/>
                        </a:rPr>
                        <a:t> (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personal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) </a:t>
                      </a:r>
                      <a:r>
                        <a:rPr lang="fr-FR" b="0" dirty="0">
                          <a:latin typeface="Calibri" pitchFamily="34" charset="0"/>
                        </a:rPr>
                        <a:t>anecdotes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dirty="0" err="1">
                          <a:latin typeface="Calibri" pitchFamily="34" charset="0"/>
                        </a:rPr>
                        <a:t>Catchy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introduction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 err="1">
                          <a:latin typeface="Calibri" pitchFamily="34" charset="0"/>
                        </a:rPr>
                        <a:t>Repetitions</a:t>
                      </a:r>
                      <a:endParaRPr lang="fr-FR" b="0" baseline="0" dirty="0">
                        <a:latin typeface="Calibri" pitchFamily="34" charset="0"/>
                      </a:endParaRP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>
                          <a:latin typeface="Calibri" pitchFamily="34" charset="0"/>
                        </a:rPr>
                        <a:t>Short sentences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 err="1">
                          <a:latin typeface="Calibri" pitchFamily="34" charset="0"/>
                        </a:rPr>
                        <a:t>Easy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words</a:t>
                      </a:r>
                      <a:endParaRPr lang="fr-FR" b="0" baseline="0" dirty="0">
                        <a:latin typeface="Calibri" pitchFamily="34" charset="0"/>
                      </a:endParaRP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 err="1">
                          <a:latin typeface="Calibri" pitchFamily="34" charset="0"/>
                        </a:rPr>
                        <a:t>Synthesis</a:t>
                      </a:r>
                      <a:endParaRPr lang="fr-FR" b="0" baseline="0" dirty="0">
                        <a:latin typeface="Calibri" pitchFamily="34" charset="0"/>
                      </a:endParaRP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 err="1">
                          <a:latin typeface="Calibri" pitchFamily="34" charset="0"/>
                        </a:rPr>
                        <a:t>Clear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argumentation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>
                          <a:latin typeface="Calibri" pitchFamily="34" charset="0"/>
                        </a:rPr>
                        <a:t>Engage or challenge the audience: questions</a:t>
                      </a:r>
                    </a:p>
                    <a:p>
                      <a:pPr algn="l">
                        <a:buFontTx/>
                        <a:buChar char="-"/>
                      </a:pPr>
                      <a:r>
                        <a:rPr lang="fr-FR" b="0" baseline="0" dirty="0" err="1">
                          <a:latin typeface="Calibri" pitchFamily="34" charset="0"/>
                        </a:rPr>
                        <a:t>Imperative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form</a:t>
                      </a:r>
                      <a:endParaRPr lang="fr-FR" b="0" baseline="0" dirty="0">
                        <a:latin typeface="Calibri" pitchFamily="34" charset="0"/>
                      </a:endParaRPr>
                    </a:p>
                    <a:p>
                      <a:pPr algn="l">
                        <a:buFontTx/>
                        <a:buNone/>
                      </a:pPr>
                      <a:r>
                        <a:rPr lang="fr-FR" b="0" baseline="0" dirty="0">
                          <a:latin typeface="Calibri" pitchFamily="34" charset="0"/>
                        </a:rPr>
                        <a:t>-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play</a:t>
                      </a:r>
                      <a:r>
                        <a:rPr lang="fr-FR" b="0" baseline="0" dirty="0">
                          <a:latin typeface="Calibri" pitchFamily="34" charset="0"/>
                        </a:rPr>
                        <a:t> on </a:t>
                      </a:r>
                      <a:r>
                        <a:rPr lang="fr-FR" b="0" baseline="0" dirty="0" err="1">
                          <a:latin typeface="Calibri" pitchFamily="34" charset="0"/>
                        </a:rPr>
                        <a:t>emotions</a:t>
                      </a:r>
                      <a:endParaRPr lang="fr-FR" b="0" baseline="0" dirty="0">
                        <a:latin typeface="Calibri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90563"/>
            <a:ext cx="7772400" cy="794222"/>
          </a:xfrm>
        </p:spPr>
        <p:txBody>
          <a:bodyPr anchor="b">
            <a:normAutofit/>
          </a:bodyPr>
          <a:lstStyle/>
          <a:p>
            <a:r>
              <a:rPr lang="fr-FR" b="1" dirty="0"/>
              <a:t>FINAL PROJECT OPTION 1</a:t>
            </a:r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88ACA60-DE16-479F-8E50-6CC56A8C78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1520" y="1700808"/>
            <a:ext cx="8640960" cy="4896544"/>
          </a:xfrm>
        </p:spPr>
        <p:txBody>
          <a:bodyPr>
            <a:normAutofit fontScale="77500" lnSpcReduction="20000"/>
          </a:bodyPr>
          <a:lstStyle/>
          <a:p>
            <a:r>
              <a:rPr lang="fr-FR" sz="2400" b="1" dirty="0" err="1">
                <a:latin typeface="Calibri" pitchFamily="34" charset="0"/>
              </a:rPr>
              <a:t>Your</a:t>
            </a:r>
            <a:r>
              <a:rPr lang="fr-FR" sz="2400" b="1" dirty="0">
                <a:latin typeface="Calibri" pitchFamily="34" charset="0"/>
              </a:rPr>
              <a:t> team of 2 </a:t>
            </a:r>
            <a:r>
              <a:rPr lang="fr-FR" sz="2400" b="1" dirty="0" err="1">
                <a:latin typeface="Calibri" pitchFamily="34" charset="0"/>
              </a:rPr>
              <a:t>will</a:t>
            </a:r>
            <a:r>
              <a:rPr lang="fr-FR" sz="2400" b="1" dirty="0">
                <a:latin typeface="Calibri" pitchFamily="34" charset="0"/>
              </a:rPr>
              <a:t> </a:t>
            </a:r>
            <a:r>
              <a:rPr lang="fr-FR" sz="2400" b="1" dirty="0" err="1">
                <a:latin typeface="Calibri" pitchFamily="34" charset="0"/>
              </a:rPr>
              <a:t>create</a:t>
            </a:r>
            <a:r>
              <a:rPr lang="fr-FR" sz="2400" b="1" dirty="0">
                <a:latin typeface="Calibri" pitchFamily="34" charset="0"/>
              </a:rPr>
              <a:t> the </a:t>
            </a:r>
            <a:r>
              <a:rPr lang="fr-FR" sz="2400" b="1" dirty="0" err="1">
                <a:latin typeface="Calibri" pitchFamily="34" charset="0"/>
              </a:rPr>
              <a:t>ideal</a:t>
            </a:r>
            <a:r>
              <a:rPr lang="fr-FR" sz="2400" b="1" dirty="0">
                <a:latin typeface="Calibri" pitchFamily="34" charset="0"/>
              </a:rPr>
              <a:t> </a:t>
            </a:r>
            <a:r>
              <a:rPr lang="fr-FR" sz="2400" b="1" dirty="0" err="1">
                <a:latin typeface="Calibri" pitchFamily="34" charset="0"/>
              </a:rPr>
              <a:t>presidential</a:t>
            </a:r>
            <a:r>
              <a:rPr lang="fr-FR" sz="2400" b="1" dirty="0">
                <a:latin typeface="Calibri" pitchFamily="34" charset="0"/>
              </a:rPr>
              <a:t> candidate and </a:t>
            </a:r>
            <a:r>
              <a:rPr lang="fr-FR" sz="2400" b="1" dirty="0" err="1">
                <a:latin typeface="Calibri" pitchFamily="34" charset="0"/>
              </a:rPr>
              <a:t>his</a:t>
            </a:r>
            <a:r>
              <a:rPr lang="fr-FR" sz="2400" b="1" dirty="0">
                <a:latin typeface="Calibri" pitchFamily="34" charset="0"/>
              </a:rPr>
              <a:t>/</a:t>
            </a:r>
            <a:r>
              <a:rPr lang="fr-FR" sz="2400" b="1" dirty="0" err="1">
                <a:latin typeface="Calibri" pitchFamily="34" charset="0"/>
              </a:rPr>
              <a:t>her</a:t>
            </a:r>
            <a:r>
              <a:rPr lang="fr-FR" sz="2400" b="1" dirty="0">
                <a:latin typeface="Calibri" pitchFamily="34" charset="0"/>
              </a:rPr>
              <a:t> running mate for the 2016 US </a:t>
            </a:r>
            <a:r>
              <a:rPr lang="fr-FR" sz="2400" b="1" dirty="0" err="1">
                <a:latin typeface="Calibri" pitchFamily="34" charset="0"/>
              </a:rPr>
              <a:t>elections</a:t>
            </a:r>
            <a:r>
              <a:rPr lang="fr-FR" sz="2400" b="1" dirty="0">
                <a:latin typeface="Calibri" pitchFamily="34" charset="0"/>
              </a:rPr>
              <a:t>. You </a:t>
            </a:r>
            <a:r>
              <a:rPr lang="fr-FR" sz="2400" b="1" dirty="0" err="1">
                <a:latin typeface="Calibri" pitchFamily="34" charset="0"/>
              </a:rPr>
              <a:t>will</a:t>
            </a:r>
            <a:r>
              <a:rPr lang="fr-FR" sz="2400" b="1" dirty="0">
                <a:latin typeface="Calibri" pitchFamily="34" charset="0"/>
              </a:rPr>
              <a:t> </a:t>
            </a:r>
            <a:r>
              <a:rPr lang="fr-FR" sz="2400" b="1" dirty="0" err="1">
                <a:latin typeface="Calibri" pitchFamily="34" charset="0"/>
              </a:rPr>
              <a:t>deliver</a:t>
            </a:r>
            <a:r>
              <a:rPr lang="fr-FR" sz="2400" b="1" dirty="0">
                <a:latin typeface="Calibri" pitchFamily="34" charset="0"/>
              </a:rPr>
              <a:t> a speech to </a:t>
            </a:r>
            <a:r>
              <a:rPr lang="fr-FR" sz="2400" b="1" dirty="0" err="1">
                <a:latin typeface="Calibri" pitchFamily="34" charset="0"/>
              </a:rPr>
              <a:t>convince</a:t>
            </a:r>
            <a:r>
              <a:rPr lang="fr-FR" sz="2400" b="1" dirty="0">
                <a:latin typeface="Calibri" pitchFamily="34" charset="0"/>
              </a:rPr>
              <a:t> </a:t>
            </a:r>
            <a:r>
              <a:rPr lang="fr-FR" sz="2400" b="1" dirty="0" err="1">
                <a:latin typeface="Calibri" pitchFamily="34" charset="0"/>
              </a:rPr>
              <a:t>your</a:t>
            </a:r>
            <a:r>
              <a:rPr lang="fr-FR" sz="2400" b="1" dirty="0">
                <a:latin typeface="Calibri" pitchFamily="34" charset="0"/>
              </a:rPr>
              <a:t> audience </a:t>
            </a:r>
            <a:r>
              <a:rPr lang="fr-FR" sz="2400" b="1" dirty="0" err="1">
                <a:latin typeface="Calibri" pitchFamily="34" charset="0"/>
              </a:rPr>
              <a:t>that</a:t>
            </a:r>
            <a:r>
              <a:rPr lang="fr-FR" sz="2400" b="1" dirty="0">
                <a:latin typeface="Calibri" pitchFamily="34" charset="0"/>
              </a:rPr>
              <a:t> </a:t>
            </a:r>
            <a:r>
              <a:rPr lang="fr-FR" sz="2400" b="1" dirty="0" err="1">
                <a:latin typeface="Calibri" pitchFamily="34" charset="0"/>
              </a:rPr>
              <a:t>they</a:t>
            </a:r>
            <a:r>
              <a:rPr lang="fr-FR" sz="2400" b="1" dirty="0">
                <a:latin typeface="Calibri" pitchFamily="34" charset="0"/>
              </a:rPr>
              <a:t> </a:t>
            </a:r>
            <a:r>
              <a:rPr lang="fr-FR" sz="2400" b="1" dirty="0" err="1">
                <a:latin typeface="Calibri" pitchFamily="34" charset="0"/>
              </a:rPr>
              <a:t>should</a:t>
            </a:r>
            <a:r>
              <a:rPr lang="fr-FR" sz="2400" b="1" dirty="0">
                <a:latin typeface="Calibri" pitchFamily="34" charset="0"/>
              </a:rPr>
              <a:t> vote for </a:t>
            </a:r>
            <a:r>
              <a:rPr lang="fr-FR" sz="2400" b="1" dirty="0" err="1">
                <a:latin typeface="Calibri" pitchFamily="34" charset="0"/>
              </a:rPr>
              <a:t>you</a:t>
            </a:r>
            <a:r>
              <a:rPr lang="fr-FR" sz="2400" b="1" dirty="0">
                <a:latin typeface="Calibri" pitchFamily="34" charset="0"/>
              </a:rPr>
              <a:t>.</a:t>
            </a:r>
          </a:p>
          <a:p>
            <a:endParaRPr lang="fr-FR" sz="2400" dirty="0">
              <a:latin typeface="Calibri" pitchFamily="34" charset="0"/>
            </a:endParaRPr>
          </a:p>
          <a:p>
            <a:r>
              <a:rPr lang="fr-FR" sz="2400" dirty="0">
                <a:latin typeface="Calibri" pitchFamily="34" charset="0"/>
              </a:rPr>
              <a:t>It </a:t>
            </a:r>
            <a:r>
              <a:rPr lang="fr-FR" sz="2400" dirty="0" err="1">
                <a:latin typeface="Calibri" pitchFamily="34" charset="0"/>
              </a:rPr>
              <a:t>will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be</a:t>
            </a:r>
            <a:r>
              <a:rPr lang="fr-FR" sz="2400" dirty="0">
                <a:latin typeface="Calibri" pitchFamily="34" charset="0"/>
              </a:rPr>
              <a:t> a 4’ </a:t>
            </a:r>
            <a:r>
              <a:rPr lang="fr-FR" sz="2400" dirty="0" err="1">
                <a:latin typeface="Calibri" pitchFamily="34" charset="0"/>
              </a:rPr>
              <a:t>presentation</a:t>
            </a:r>
            <a:r>
              <a:rPr lang="fr-FR" sz="2400" dirty="0">
                <a:latin typeface="Calibri" pitchFamily="34" charset="0"/>
              </a:rPr>
              <a:t> ( 2’ </a:t>
            </a:r>
            <a:r>
              <a:rPr lang="fr-FR" sz="2400" dirty="0" err="1">
                <a:latin typeface="Calibri" pitchFamily="34" charset="0"/>
              </a:rPr>
              <a:t>each</a:t>
            </a:r>
            <a:r>
              <a:rPr lang="fr-FR" sz="2400" dirty="0">
                <a:latin typeface="Calibri" pitchFamily="34" charset="0"/>
              </a:rPr>
              <a:t> ) </a:t>
            </a:r>
            <a:r>
              <a:rPr lang="fr-FR" sz="2400" dirty="0" err="1">
                <a:latin typeface="Calibri" pitchFamily="34" charset="0"/>
              </a:rPr>
              <a:t>during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which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you</a:t>
            </a:r>
            <a:r>
              <a:rPr lang="fr-FR" sz="2400" dirty="0">
                <a:latin typeface="Calibri" pitchFamily="34" charset="0"/>
              </a:rPr>
              <a:t> </a:t>
            </a:r>
            <a:r>
              <a:rPr lang="fr-FR" sz="2400" dirty="0" err="1">
                <a:latin typeface="Calibri" pitchFamily="34" charset="0"/>
              </a:rPr>
              <a:t>will</a:t>
            </a:r>
            <a:r>
              <a:rPr lang="fr-FR" sz="2400" dirty="0">
                <a:latin typeface="Calibri" pitchFamily="34" charset="0"/>
              </a:rPr>
              <a:t>:</a:t>
            </a:r>
          </a:p>
          <a:p>
            <a:pPr>
              <a:buNone/>
            </a:pPr>
            <a:endParaRPr lang="fr-FR" sz="2400" dirty="0">
              <a:latin typeface="Calibri" pitchFamily="34" charset="0"/>
            </a:endParaRP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    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present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yourself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(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name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,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age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,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ethnicity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,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education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,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work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experience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, marital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status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,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         a few fun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facts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)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    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why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you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have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decided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to go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into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politics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and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join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this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political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party in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particular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         ( Democratic or Republican ),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give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the slogan of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your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campaign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,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present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2 of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your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</a:t>
            </a: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         key issues and </a:t>
            </a:r>
            <a:r>
              <a:rPr lang="fr-FR" sz="2400" dirty="0" err="1">
                <a:latin typeface="Calibri" pitchFamily="34" charset="0"/>
                <a:sym typeface="Wingdings" pitchFamily="2" charset="2"/>
              </a:rPr>
              <a:t>your</a:t>
            </a:r>
            <a:r>
              <a:rPr lang="fr-FR" sz="2400" dirty="0">
                <a:latin typeface="Calibri" pitchFamily="34" charset="0"/>
                <a:sym typeface="Wingdings" pitchFamily="2" charset="2"/>
              </a:rPr>
              <a:t> promises to the American people</a:t>
            </a:r>
          </a:p>
          <a:p>
            <a:pPr>
              <a:buNone/>
            </a:pPr>
            <a:endParaRPr lang="fr-FR" sz="2400" dirty="0">
              <a:latin typeface="Calibri" pitchFamily="34" charset="0"/>
              <a:sym typeface="Wingdings" pitchFamily="2" charset="2"/>
            </a:endParaRPr>
          </a:p>
          <a:p>
            <a:pPr>
              <a:buNone/>
            </a:pPr>
            <a:r>
              <a:rPr lang="fr-FR" sz="2400" dirty="0">
                <a:latin typeface="Calibri" pitchFamily="34" charset="0"/>
                <a:sym typeface="Wingdings" pitchFamily="2" charset="2"/>
              </a:rPr>
              <a:t>    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    .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you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may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have notes but ONLY KEY WORDS</a:t>
            </a:r>
          </a:p>
          <a:p>
            <a:pPr>
              <a:buNone/>
            </a:pPr>
            <a:r>
              <a:rPr lang="fr-FR" sz="2000" i="1" dirty="0">
                <a:latin typeface="Calibri" pitchFamily="34" charset="0"/>
                <a:sym typeface="Wingdings" pitchFamily="2" charset="2"/>
              </a:rPr>
              <a:t>         .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bear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in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mind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that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you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want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to CONVINCE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so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use all the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necessary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STRATEGIES</a:t>
            </a:r>
          </a:p>
          <a:p>
            <a:pPr>
              <a:buNone/>
            </a:pPr>
            <a:r>
              <a:rPr lang="fr-FR" sz="2000" i="1" dirty="0">
                <a:latin typeface="Calibri" pitchFamily="34" charset="0"/>
                <a:sym typeface="Wingdings" pitchFamily="2" charset="2"/>
              </a:rPr>
              <a:t>         .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you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have carte blanche as to the organisation of all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these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elements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and the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special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effects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or </a:t>
            </a:r>
          </a:p>
          <a:p>
            <a:pPr>
              <a:buNone/>
            </a:pPr>
            <a:r>
              <a:rPr lang="fr-FR" sz="2000" i="1" dirty="0">
                <a:latin typeface="Calibri" pitchFamily="34" charset="0"/>
                <a:sym typeface="Wingdings" pitchFamily="2" charset="2"/>
              </a:rPr>
              <a:t>          illustrations ( Power Point,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props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or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any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other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)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that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you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would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think</a:t>
            </a:r>
            <a:r>
              <a:rPr lang="fr-FR" sz="2000" i="1" dirty="0">
                <a:latin typeface="Calibri" pitchFamily="34" charset="0"/>
                <a:sym typeface="Wingdings" pitchFamily="2" charset="2"/>
              </a:rPr>
              <a:t> </a:t>
            </a:r>
            <a:r>
              <a:rPr lang="fr-FR" sz="2000" i="1" dirty="0" err="1">
                <a:latin typeface="Calibri" pitchFamily="34" charset="0"/>
                <a:sym typeface="Wingdings" pitchFamily="2" charset="2"/>
              </a:rPr>
              <a:t>useful</a:t>
            </a:r>
            <a:endParaRPr lang="fr-FR" sz="2000" i="1">
              <a:latin typeface="Calibri" pitchFamily="34" charset="0"/>
            </a:endParaRPr>
          </a:p>
          <a:p>
            <a:endParaRPr lang="en-US" dirty="0"/>
          </a:p>
        </p:txBody>
      </p:sp>
    </p:spTree>
  </p:cSld>
  <p:clrMapOvr>
    <a:masterClrMapping/>
  </p:clrMapOvr>
  <p:transition spd="slow"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36004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21800"/>
          </a:xfrm>
        </p:spPr>
        <p:txBody>
          <a:bodyPr>
            <a:normAutofit/>
          </a:bodyPr>
          <a:lstStyle/>
          <a:p>
            <a:pPr lvl="0"/>
            <a:r>
              <a:rPr lang="en-US" sz="1800" b="1" dirty="0"/>
              <a:t>A candidate</a:t>
            </a:r>
            <a:r>
              <a:rPr lang="en-US" sz="1800" dirty="0"/>
              <a:t> - a person who is running for office in an election</a:t>
            </a:r>
            <a:endParaRPr lang="fr-FR" sz="1800" dirty="0"/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</a:rPr>
              <a:t>Un </a:t>
            </a:r>
            <a:r>
              <a:rPr lang="en-US" sz="1800" dirty="0" err="1">
                <a:solidFill>
                  <a:srgbClr val="FF0000"/>
                </a:solidFill>
              </a:rPr>
              <a:t>candidat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/>
              <a:t> </a:t>
            </a:r>
            <a:endParaRPr lang="fr-FR" sz="1800" dirty="0"/>
          </a:p>
          <a:p>
            <a:pPr lvl="0"/>
            <a:r>
              <a:rPr lang="en-US" sz="1800" b="1" dirty="0"/>
              <a:t>A citizen:</a:t>
            </a:r>
            <a:r>
              <a:rPr lang="en-US" sz="1800" dirty="0"/>
              <a:t> a native or naturalized member of a state or nation who owes allegiance to its government and is entitled to its protection.</a:t>
            </a:r>
            <a:endParaRPr lang="fr-FR" sz="1800" dirty="0"/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</a:rPr>
              <a:t>Un </a:t>
            </a:r>
            <a:r>
              <a:rPr lang="en-US" sz="1800" dirty="0" err="1">
                <a:solidFill>
                  <a:srgbClr val="FF0000"/>
                </a:solidFill>
              </a:rPr>
              <a:t>citoyen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/>
              <a:t> </a:t>
            </a:r>
            <a:endParaRPr lang="fr-FR" sz="1800" dirty="0"/>
          </a:p>
          <a:p>
            <a:pPr lvl="0"/>
            <a:r>
              <a:rPr lang="en-US" sz="1800" b="1" dirty="0"/>
              <a:t>An incumbent</a:t>
            </a:r>
            <a:r>
              <a:rPr lang="en-US" sz="1800" dirty="0"/>
              <a:t> - a person who is currently in office.</a:t>
            </a:r>
            <a:endParaRPr lang="fr-FR" sz="1800" dirty="0"/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</a:rPr>
              <a:t>Le president </a:t>
            </a:r>
            <a:r>
              <a:rPr lang="en-US" sz="1800" dirty="0" err="1">
                <a:solidFill>
                  <a:srgbClr val="FF0000"/>
                </a:solidFill>
              </a:rPr>
              <a:t>sortant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/>
              <a:t> </a:t>
            </a:r>
            <a:endParaRPr lang="fr-FR" sz="1800" dirty="0"/>
          </a:p>
          <a:p>
            <a:pPr lvl="0"/>
            <a:r>
              <a:rPr lang="en-US" sz="1800" b="1" dirty="0"/>
              <a:t>An issue</a:t>
            </a:r>
            <a:r>
              <a:rPr lang="en-US" sz="1800" dirty="0"/>
              <a:t> : an important subject or problem to discuss or debate</a:t>
            </a:r>
            <a:endParaRPr lang="fr-FR" sz="1800" dirty="0"/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</a:rPr>
              <a:t>Un </a:t>
            </a:r>
            <a:r>
              <a:rPr lang="en-US" sz="1800" dirty="0" err="1">
                <a:solidFill>
                  <a:srgbClr val="FF0000"/>
                </a:solidFill>
              </a:rPr>
              <a:t>problème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/>
              <a:t> </a:t>
            </a:r>
            <a:endParaRPr lang="fr-FR" sz="1800" dirty="0"/>
          </a:p>
          <a:p>
            <a:pPr lvl="0"/>
            <a:r>
              <a:rPr lang="en-US" sz="1800" b="1" dirty="0"/>
              <a:t>An oath of office:</a:t>
            </a:r>
            <a:r>
              <a:rPr lang="en-US" sz="1800" dirty="0"/>
              <a:t> a formal promise a person makes to do the best he or she can in a particular job or political office. The president takes an oath of office on inauguration day.  </a:t>
            </a:r>
            <a:endParaRPr lang="fr-FR" sz="1800" dirty="0"/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</a:rPr>
              <a:t>Un </a:t>
            </a:r>
            <a:r>
              <a:rPr lang="en-US" sz="1800" dirty="0" err="1">
                <a:solidFill>
                  <a:srgbClr val="FF0000"/>
                </a:solidFill>
              </a:rPr>
              <a:t>serment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 err="1">
                <a:solidFill>
                  <a:srgbClr val="FF0000"/>
                </a:solidFill>
              </a:rPr>
              <a:t>d’allégeance</a:t>
            </a:r>
            <a:endParaRPr lang="fr-FR" sz="1800" dirty="0">
              <a:solidFill>
                <a:srgbClr val="FF0000"/>
              </a:solidFill>
            </a:endParaRPr>
          </a:p>
          <a:p>
            <a:endParaRPr lang="fr-FR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422A5D4-B09E-4965-85C7-6DB3EDEF7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Final </a:t>
            </a:r>
            <a:r>
              <a:rPr lang="fr-FR" dirty="0" err="1"/>
              <a:t>project</a:t>
            </a:r>
            <a:r>
              <a:rPr lang="fr-FR" dirty="0"/>
              <a:t> option 2</a:t>
            </a:r>
          </a:p>
        </p:txBody>
      </p:sp>
      <p:pic>
        <p:nvPicPr>
          <p:cNvPr id="8194" name="Image 1" descr="U.S.-Presidential-Election-2020 -">
            <a:extLst>
              <a:ext uri="{FF2B5EF4-FFF2-40B4-BE49-F238E27FC236}">
                <a16:creationId xmlns:a16="http://schemas.microsoft.com/office/drawing/2014/main" id="{6E76EC14-DAF3-4F8B-834A-373617517B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561937"/>
            <a:ext cx="2171700" cy="119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3" name="Image 2" descr="CNN International — Wikipédia">
            <a:extLst>
              <a:ext uri="{FF2B5EF4-FFF2-40B4-BE49-F238E27FC236}">
                <a16:creationId xmlns:a16="http://schemas.microsoft.com/office/drawing/2014/main" id="{0B58A0EA-8D5D-4CE1-BE2F-9F0D9097E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7787" y="1383126"/>
            <a:ext cx="1314450" cy="131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>
            <a:extLst>
              <a:ext uri="{FF2B5EF4-FFF2-40B4-BE49-F238E27FC236}">
                <a16:creationId xmlns:a16="http://schemas.microsoft.com/office/drawing/2014/main" id="{2F5257DA-5CCB-4783-A72E-E17D2B928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818" y="3730753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5A1D7B4-637D-4663-9F6F-BB0074F48D5E}"/>
              </a:ext>
            </a:extLst>
          </p:cNvPr>
          <p:cNvSpPr txBox="1"/>
          <p:nvPr/>
        </p:nvSpPr>
        <p:spPr>
          <a:xfrm>
            <a:off x="472081" y="2169748"/>
            <a:ext cx="4800600" cy="15610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Final Task: Tonight is the first TV debate between the two candidates: Joe Biden and Donald Trump. US citizens are eager on listening to their platforms and learning more about the candidates.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3940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DC1B2CED-D80C-40E9-ACB4-1AABC069CF08}"/>
              </a:ext>
            </a:extLst>
          </p:cNvPr>
          <p:cNvSpPr txBox="1"/>
          <p:nvPr/>
        </p:nvSpPr>
        <p:spPr>
          <a:xfrm>
            <a:off x="899592" y="836712"/>
            <a:ext cx="7632848" cy="5766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 groups of four people, you will perform the show: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student: TV presenter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His/Her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role: 	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the show, the candidates, and the guest.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Ask questions on the candidates ’platforms (2 issues)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Conclude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student: Donald Trump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His/Her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role: 	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Talk about some precise points of your platform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 R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efer to the US political system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ready to convince the guest.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student: Joe Biden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His/Her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role: 	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Talk about precise points of your platform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Refer to the US electing process 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Be ready to convince the guest.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" panose="020F0502020204030204" pitchFamily="34" charset="0"/>
              <a:buChar char="-"/>
            </a:pPr>
            <a:r>
              <a:rPr lang="en-GB" sz="11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 student: a US citizen (guest)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His/Her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role: This US citizen doesn’t know who he/she is going to cast a vote for. 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Introduce himself/herself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Talk about his/her job, 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Talk about his/her family 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49580" indent="449580"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→</a:t>
            </a: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Talk about his/her personal issues.</a:t>
            </a:r>
            <a:endParaRPr lang="fr-FR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He/she must make his/her decision at the end of the show</a:t>
            </a:r>
            <a:r>
              <a:rPr lang="en-GB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fr-FR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772006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548680"/>
            <a:ext cx="8229600" cy="720080"/>
          </a:xfrm>
          <a:solidFill>
            <a:srgbClr val="0070C0"/>
          </a:solidFill>
        </p:spPr>
        <p:txBody>
          <a:bodyPr/>
          <a:lstStyle/>
          <a:p>
            <a:pPr algn="ctr"/>
            <a:r>
              <a:rPr lang="fr-FR" dirty="0">
                <a:solidFill>
                  <a:srgbClr val="FF0000"/>
                </a:solidFill>
              </a:rPr>
              <a:t>CONNECTION AXES ?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89752"/>
          </a:xfrm>
        </p:spPr>
        <p:txBody>
          <a:bodyPr/>
          <a:lstStyle/>
          <a:p>
            <a:pPr lvl="0"/>
            <a:r>
              <a:rPr lang="en-US" sz="2400" b="1" dirty="0">
                <a:latin typeface="Calibri" pitchFamily="34" charset="0"/>
              </a:rPr>
              <a:t>List the documents that have been studied throughout the unit and see whether you can find a connection with one or several axes for each of them.</a:t>
            </a:r>
            <a:endParaRPr lang="fr-FR" sz="2400" dirty="0">
              <a:latin typeface="Calibri" pitchFamily="34" charset="0"/>
            </a:endParaRPr>
          </a:p>
          <a:p>
            <a:pPr marL="109728" lvl="0" indent="0">
              <a:buNone/>
            </a:pPr>
            <a:endParaRPr lang="fr-FR" sz="1400" dirty="0">
              <a:latin typeface="Calibri" pitchFamily="34" charset="0"/>
            </a:endParaRPr>
          </a:p>
          <a:p>
            <a:pPr lvl="0"/>
            <a:endParaRPr lang="en-US" sz="1400" b="1" dirty="0">
              <a:latin typeface="Calibri" pitchFamily="34" charset="0"/>
            </a:endParaRPr>
          </a:p>
          <a:p>
            <a:pPr lvl="0"/>
            <a:endParaRPr lang="fr-FR" sz="1400" dirty="0">
              <a:latin typeface="Calibri" pitchFamily="34" charset="0"/>
            </a:endParaRPr>
          </a:p>
          <a:p>
            <a:endParaRPr lang="fr-F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74042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836712"/>
            <a:ext cx="8435280" cy="6021288"/>
          </a:xfrm>
        </p:spPr>
        <p:txBody>
          <a:bodyPr>
            <a:normAutofit fontScale="55000" lnSpcReduction="20000"/>
          </a:bodyPr>
          <a:lstStyle/>
          <a:p>
            <a:pPr lvl="0"/>
            <a:r>
              <a:rPr lang="en-US" dirty="0"/>
              <a:t> </a:t>
            </a:r>
            <a:r>
              <a:rPr lang="en-US" sz="3200" b="1" dirty="0"/>
              <a:t>A platform</a:t>
            </a:r>
            <a:r>
              <a:rPr lang="en-US" sz="3200" dirty="0"/>
              <a:t> - a formal written document that states a political party's stances on important issues and its goals for the future.</a:t>
            </a:r>
            <a:endParaRPr lang="fr-FR" sz="3200" dirty="0"/>
          </a:p>
          <a:p>
            <a:pPr lvl="0">
              <a:buNone/>
            </a:pPr>
            <a:r>
              <a:rPr lang="en-US" sz="3200" dirty="0"/>
              <a:t>	</a:t>
            </a:r>
            <a:r>
              <a:rPr lang="en-US" sz="3200" dirty="0">
                <a:sym typeface="Wingdings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</a:rPr>
              <a:t>Un </a:t>
            </a:r>
            <a:r>
              <a:rPr lang="en-US" sz="3200" dirty="0" err="1">
                <a:solidFill>
                  <a:srgbClr val="FF0000"/>
                </a:solidFill>
              </a:rPr>
              <a:t>programme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électoral</a:t>
            </a:r>
            <a:endParaRPr lang="fr-FR" sz="3200" dirty="0">
              <a:solidFill>
                <a:srgbClr val="FF0000"/>
              </a:solidFill>
            </a:endParaRPr>
          </a:p>
          <a:p>
            <a:pPr lvl="0"/>
            <a:endParaRPr lang="en-US" sz="3200" b="1" dirty="0"/>
          </a:p>
          <a:p>
            <a:pPr lvl="0"/>
            <a:r>
              <a:rPr lang="en-US" sz="3200" b="1" dirty="0"/>
              <a:t>A policy</a:t>
            </a:r>
            <a:r>
              <a:rPr lang="en-US" sz="3200" dirty="0"/>
              <a:t> : a deliberate act of government that in some way alters or influences the society or economy outside the government.</a:t>
            </a:r>
            <a:endParaRPr lang="fr-FR" sz="3200" dirty="0"/>
          </a:p>
          <a:p>
            <a:pPr lvl="0">
              <a:buNone/>
            </a:pPr>
            <a:r>
              <a:rPr lang="en-US" sz="3200" dirty="0"/>
              <a:t>	</a:t>
            </a:r>
            <a:r>
              <a:rPr lang="en-US" sz="3200" dirty="0">
                <a:sym typeface="Wingdings" pitchFamily="2" charset="2"/>
              </a:rPr>
              <a:t> </a:t>
            </a:r>
            <a:r>
              <a:rPr lang="en-US" sz="3200" dirty="0" err="1">
                <a:solidFill>
                  <a:srgbClr val="FF0000"/>
                </a:solidFill>
              </a:rPr>
              <a:t>Une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politique</a:t>
            </a:r>
            <a:endParaRPr lang="fr-FR" sz="32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3200" dirty="0"/>
              <a:t> </a:t>
            </a:r>
            <a:endParaRPr lang="fr-FR" sz="3200" dirty="0"/>
          </a:p>
          <a:p>
            <a:pPr lvl="0"/>
            <a:r>
              <a:rPr lang="en-US" sz="3200" b="1" dirty="0"/>
              <a:t>A political party</a:t>
            </a:r>
            <a:r>
              <a:rPr lang="en-US" sz="3200" dirty="0"/>
              <a:t> - an organized group of people with common values and goals, who try to get their candidates elected to office. </a:t>
            </a:r>
            <a:endParaRPr lang="fr-FR" sz="3200" dirty="0"/>
          </a:p>
          <a:p>
            <a:pPr lvl="0">
              <a:buNone/>
            </a:pPr>
            <a:r>
              <a:rPr lang="en-US" sz="3200" dirty="0"/>
              <a:t>	</a:t>
            </a:r>
            <a:r>
              <a:rPr lang="en-US" sz="3200" dirty="0">
                <a:sym typeface="Wingdings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</a:rPr>
              <a:t>Un </a:t>
            </a:r>
            <a:r>
              <a:rPr lang="en-US" sz="3200" dirty="0" err="1">
                <a:solidFill>
                  <a:srgbClr val="FF0000"/>
                </a:solidFill>
              </a:rPr>
              <a:t>parti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politique</a:t>
            </a:r>
            <a:endParaRPr lang="fr-FR" sz="32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3200" dirty="0"/>
              <a:t> </a:t>
            </a:r>
            <a:endParaRPr lang="fr-FR" sz="3200" dirty="0"/>
          </a:p>
          <a:p>
            <a:pPr lvl="0"/>
            <a:r>
              <a:rPr lang="en-US" sz="3200" b="1" dirty="0"/>
              <a:t>A politician</a:t>
            </a:r>
            <a:r>
              <a:rPr lang="en-US" sz="3200" dirty="0"/>
              <a:t> - a person who is active in politics</a:t>
            </a:r>
            <a:endParaRPr lang="fr-FR" sz="3200" dirty="0"/>
          </a:p>
          <a:p>
            <a:pPr lvl="0">
              <a:buNone/>
            </a:pPr>
            <a:r>
              <a:rPr lang="en-US" sz="3200" dirty="0"/>
              <a:t>	</a:t>
            </a:r>
            <a:r>
              <a:rPr lang="en-US" sz="3200" dirty="0">
                <a:sym typeface="Wingdings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</a:rPr>
              <a:t>Un homme politique</a:t>
            </a:r>
            <a:endParaRPr lang="fr-FR" sz="32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3200" dirty="0"/>
              <a:t> </a:t>
            </a:r>
            <a:endParaRPr lang="fr-FR" sz="3200" dirty="0"/>
          </a:p>
          <a:p>
            <a:pPr lvl="0"/>
            <a:r>
              <a:rPr lang="en-US" sz="3200" b="1" dirty="0"/>
              <a:t>Politics</a:t>
            </a:r>
            <a:r>
              <a:rPr lang="en-US" sz="3200" dirty="0"/>
              <a:t> : the process by which governments make decisions</a:t>
            </a:r>
            <a:endParaRPr lang="fr-FR" sz="3200" dirty="0"/>
          </a:p>
          <a:p>
            <a:pPr lvl="0">
              <a:buNone/>
            </a:pPr>
            <a:r>
              <a:rPr lang="en-US" sz="3200" dirty="0"/>
              <a:t>	</a:t>
            </a:r>
            <a:r>
              <a:rPr lang="en-US" sz="3200" dirty="0">
                <a:sym typeface="Wingdings" pitchFamily="2" charset="2"/>
              </a:rPr>
              <a:t> </a:t>
            </a:r>
            <a:r>
              <a:rPr lang="en-US" sz="3200" dirty="0">
                <a:solidFill>
                  <a:srgbClr val="FF0000"/>
                </a:solidFill>
              </a:rPr>
              <a:t>La </a:t>
            </a:r>
            <a:r>
              <a:rPr lang="en-US" sz="3200" dirty="0" err="1">
                <a:solidFill>
                  <a:srgbClr val="FF0000"/>
                </a:solidFill>
              </a:rPr>
              <a:t>politique</a:t>
            </a:r>
            <a:r>
              <a:rPr lang="en-US" sz="3200" dirty="0"/>
              <a:t> </a:t>
            </a:r>
            <a:endParaRPr lang="fr-FR" sz="3200" dirty="0"/>
          </a:p>
          <a:p>
            <a:pPr>
              <a:buNone/>
            </a:pPr>
            <a:r>
              <a:rPr lang="en-US" sz="3200" dirty="0"/>
              <a:t> </a:t>
            </a:r>
            <a:endParaRPr lang="fr-FR" sz="3200" dirty="0"/>
          </a:p>
          <a:p>
            <a:pPr lvl="0"/>
            <a:r>
              <a:rPr lang="en-US" sz="3200" b="1" dirty="0"/>
              <a:t>A poll</a:t>
            </a:r>
            <a:r>
              <a:rPr lang="en-US" sz="3200" dirty="0"/>
              <a:t> - a survey of people (usually voters) that is taken to find out which candidate or issue they might vote for.</a:t>
            </a:r>
            <a:endParaRPr lang="fr-FR" sz="3200" dirty="0"/>
          </a:p>
          <a:p>
            <a:pPr lvl="0">
              <a:buNone/>
            </a:pPr>
            <a:r>
              <a:rPr lang="fr-FR" sz="3200" dirty="0"/>
              <a:t>	</a:t>
            </a:r>
            <a:r>
              <a:rPr lang="fr-FR" sz="3200" dirty="0">
                <a:sym typeface="Wingdings" pitchFamily="2" charset="2"/>
              </a:rPr>
              <a:t> </a:t>
            </a:r>
            <a:r>
              <a:rPr lang="fr-FR" sz="3200" dirty="0">
                <a:solidFill>
                  <a:srgbClr val="FF0000"/>
                </a:solidFill>
                <a:sym typeface="Wingdings" pitchFamily="2" charset="2"/>
              </a:rPr>
              <a:t>u</a:t>
            </a:r>
            <a:r>
              <a:rPr lang="en-US" sz="3200" dirty="0">
                <a:solidFill>
                  <a:srgbClr val="FF0000"/>
                </a:solidFill>
              </a:rPr>
              <a:t>n vote/</a:t>
            </a:r>
            <a:r>
              <a:rPr lang="en-US" sz="3200" dirty="0" err="1">
                <a:solidFill>
                  <a:srgbClr val="FF0000"/>
                </a:solidFill>
              </a:rPr>
              <a:t>scrutin</a:t>
            </a:r>
            <a:endParaRPr lang="fr-FR" sz="32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3200" dirty="0"/>
              <a:t> </a:t>
            </a:r>
            <a:endParaRPr lang="fr-FR" sz="3200" dirty="0"/>
          </a:p>
          <a:p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360040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593808"/>
          </a:xfrm>
        </p:spPr>
        <p:txBody>
          <a:bodyPr>
            <a:noAutofit/>
          </a:bodyPr>
          <a:lstStyle/>
          <a:p>
            <a:pPr lvl="0"/>
            <a:r>
              <a:rPr lang="en-US" sz="1800" b="1" dirty="0"/>
              <a:t>Running Mate:</a:t>
            </a:r>
            <a:r>
              <a:rPr lang="en-US" sz="1800" dirty="0"/>
              <a:t> A presidential candidate will choose another individual to run for vice-president. This person is the candidate's running mate.</a:t>
            </a:r>
            <a:endParaRPr lang="fr-FR" sz="1800" dirty="0"/>
          </a:p>
          <a:p>
            <a:pPr lvl="0">
              <a:buNone/>
            </a:pPr>
            <a:r>
              <a:rPr lang="fr-FR" sz="1800" dirty="0"/>
              <a:t>	</a:t>
            </a:r>
            <a:r>
              <a:rPr lang="fr-FR" sz="1800" dirty="0">
                <a:sym typeface="Wingdings" pitchFamily="2" charset="2"/>
              </a:rPr>
              <a:t> </a:t>
            </a:r>
            <a:r>
              <a:rPr lang="fr-FR" sz="1800" dirty="0">
                <a:solidFill>
                  <a:srgbClr val="FF0000"/>
                </a:solidFill>
              </a:rPr>
              <a:t>Un candidat à la vice-présidence</a:t>
            </a:r>
          </a:p>
          <a:p>
            <a:pPr>
              <a:buNone/>
            </a:pPr>
            <a:r>
              <a:rPr lang="fr-FR" sz="1800" dirty="0"/>
              <a:t> </a:t>
            </a:r>
          </a:p>
          <a:p>
            <a:pPr lvl="0"/>
            <a:r>
              <a:rPr lang="en-US" sz="1800" b="1" dirty="0"/>
              <a:t>A swing state :</a:t>
            </a:r>
            <a:r>
              <a:rPr lang="en-US" sz="1800" dirty="0"/>
              <a:t> state whose voters do not follow a predictable pattern, Republican or Democrat</a:t>
            </a:r>
            <a:endParaRPr lang="fr-FR" sz="1800" dirty="0"/>
          </a:p>
          <a:p>
            <a:pPr lvl="0">
              <a:buNone/>
            </a:pPr>
            <a:r>
              <a:rPr lang="fr-FR" sz="1800" dirty="0"/>
              <a:t>	</a:t>
            </a:r>
            <a:r>
              <a:rPr lang="fr-FR" sz="1800" dirty="0">
                <a:sym typeface="Wingdings" pitchFamily="2" charset="2"/>
              </a:rPr>
              <a:t> </a:t>
            </a:r>
            <a:r>
              <a:rPr lang="fr-FR" sz="1800" dirty="0">
                <a:solidFill>
                  <a:srgbClr val="FF0000"/>
                </a:solidFill>
              </a:rPr>
              <a:t>Un état susceptible de faire basculer le </a:t>
            </a:r>
            <a:r>
              <a:rPr lang="fr-FR" sz="1800" dirty="0" err="1">
                <a:solidFill>
                  <a:srgbClr val="FF0000"/>
                </a:solidFill>
              </a:rPr>
              <a:t>resultats</a:t>
            </a:r>
            <a:r>
              <a:rPr lang="fr-FR" sz="1800" dirty="0">
                <a:solidFill>
                  <a:srgbClr val="FF0000"/>
                </a:solidFill>
              </a:rPr>
              <a:t> des élections</a:t>
            </a:r>
          </a:p>
          <a:p>
            <a:pPr>
              <a:buNone/>
            </a:pPr>
            <a:r>
              <a:rPr lang="fr-FR" sz="1800" dirty="0"/>
              <a:t> </a:t>
            </a:r>
          </a:p>
          <a:p>
            <a:pPr lvl="0"/>
            <a:r>
              <a:rPr lang="en-US" sz="1800" b="1" dirty="0"/>
              <a:t>A term ( of office )</a:t>
            </a:r>
            <a:r>
              <a:rPr lang="en-US" sz="1800" dirty="0"/>
              <a:t> : a period of time during which a position is held</a:t>
            </a:r>
            <a:endParaRPr lang="fr-FR" sz="1800" dirty="0"/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</a:rPr>
              <a:t>Un </a:t>
            </a:r>
            <a:r>
              <a:rPr lang="en-US" sz="1800" dirty="0" err="1">
                <a:solidFill>
                  <a:srgbClr val="FF0000"/>
                </a:solidFill>
              </a:rPr>
              <a:t>mandat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/>
              <a:t> </a:t>
            </a:r>
            <a:endParaRPr lang="fr-FR" sz="1800" dirty="0"/>
          </a:p>
          <a:p>
            <a:pPr lvl="0"/>
            <a:r>
              <a:rPr lang="en-US" sz="1800" b="1" dirty="0"/>
              <a:t>A voting / polling booth</a:t>
            </a:r>
            <a:r>
              <a:rPr lang="en-US" sz="1800" dirty="0"/>
              <a:t> - a small enclosure in which a person votes.</a:t>
            </a:r>
            <a:endParaRPr lang="fr-FR" sz="1800" dirty="0"/>
          </a:p>
          <a:p>
            <a:pPr lvl="0">
              <a:buNone/>
            </a:pPr>
            <a:r>
              <a:rPr lang="en-US" sz="1800" dirty="0"/>
              <a:t>	</a:t>
            </a:r>
            <a:r>
              <a:rPr lang="en-US" sz="1800" dirty="0">
                <a:sym typeface="Wingdings" pitchFamily="2" charset="2"/>
              </a:rPr>
              <a:t> </a:t>
            </a:r>
            <a:r>
              <a:rPr lang="en-US" sz="1800" dirty="0">
                <a:solidFill>
                  <a:srgbClr val="FF0000"/>
                </a:solidFill>
              </a:rPr>
              <a:t>Un </a:t>
            </a:r>
            <a:r>
              <a:rPr lang="en-US" sz="1800" dirty="0" err="1">
                <a:solidFill>
                  <a:srgbClr val="FF0000"/>
                </a:solidFill>
              </a:rPr>
              <a:t>isoloir</a:t>
            </a:r>
            <a:endParaRPr lang="fr-FR" sz="1800" dirty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1800" dirty="0"/>
              <a:t> </a:t>
            </a:r>
            <a:endParaRPr lang="fr-FR" sz="1800" dirty="0"/>
          </a:p>
          <a:p>
            <a:pPr lvl="0"/>
            <a:r>
              <a:rPr lang="en-US" sz="1800" b="1" dirty="0"/>
              <a:t>The ( right/left ) wing</a:t>
            </a:r>
            <a:r>
              <a:rPr lang="en-US" sz="1800" dirty="0"/>
              <a:t> : either of two groups with opposing views within a larger group</a:t>
            </a:r>
            <a:endParaRPr lang="fr-FR" sz="1800" dirty="0"/>
          </a:p>
          <a:p>
            <a:pPr lvl="0">
              <a:buNone/>
            </a:pPr>
            <a:r>
              <a:rPr lang="fr-FR" sz="1800" dirty="0"/>
              <a:t>	</a:t>
            </a:r>
            <a:r>
              <a:rPr lang="fr-FR" sz="1800" dirty="0">
                <a:sym typeface="Wingdings" pitchFamily="2" charset="2"/>
              </a:rPr>
              <a:t> </a:t>
            </a:r>
            <a:r>
              <a:rPr lang="fr-FR" sz="1800" dirty="0">
                <a:solidFill>
                  <a:srgbClr val="FF0000"/>
                </a:solidFill>
              </a:rPr>
              <a:t>La droite ou la gauche / une tendance politique</a:t>
            </a:r>
          </a:p>
          <a:p>
            <a:pPr>
              <a:buNone/>
            </a:pPr>
            <a:r>
              <a:rPr lang="fr-FR" sz="1800" dirty="0"/>
              <a:t> </a:t>
            </a:r>
          </a:p>
          <a:p>
            <a:pPr>
              <a:buNone/>
            </a:pPr>
            <a:endParaRPr lang="fr-FR" sz="1800" dirty="0"/>
          </a:p>
          <a:p>
            <a:endParaRPr lang="fr-FR" sz="1800" dirty="0"/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432048"/>
          </a:xfrm>
        </p:spPr>
        <p:txBody>
          <a:bodyPr>
            <a:noAutofit/>
          </a:bodyPr>
          <a:lstStyle/>
          <a:p>
            <a:r>
              <a:rPr lang="fr-FR" sz="2800" b="1" dirty="0">
                <a:solidFill>
                  <a:srgbClr val="FF0000"/>
                </a:solidFill>
              </a:rPr>
              <a:t>VERBS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21800"/>
          </a:xfrm>
        </p:spPr>
        <p:txBody>
          <a:bodyPr>
            <a:normAutofit fontScale="47500" lnSpcReduction="20000"/>
          </a:bodyPr>
          <a:lstStyle/>
          <a:p>
            <a:pPr lvl="0"/>
            <a:r>
              <a:rPr lang="en-US" sz="4500" b="1" dirty="0">
                <a:latin typeface="Calibri" pitchFamily="34" charset="0"/>
              </a:rPr>
              <a:t>To be in office</a:t>
            </a:r>
            <a:r>
              <a:rPr lang="en-US" sz="4500" dirty="0">
                <a:latin typeface="Calibri" pitchFamily="34" charset="0"/>
              </a:rPr>
              <a:t>: to be in power</a:t>
            </a:r>
            <a:endParaRPr lang="fr-FR" sz="4500" dirty="0">
              <a:latin typeface="Calibri" pitchFamily="34" charset="0"/>
            </a:endParaRPr>
          </a:p>
          <a:p>
            <a:pPr lvl="0">
              <a:buNone/>
            </a:pPr>
            <a:r>
              <a:rPr lang="fr-FR" sz="4500" dirty="0">
                <a:latin typeface="Calibri" pitchFamily="34" charset="0"/>
              </a:rPr>
              <a:t>	</a:t>
            </a:r>
            <a:r>
              <a:rPr lang="fr-FR" sz="45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fr-FR" sz="4500" dirty="0">
                <a:solidFill>
                  <a:srgbClr val="FF0000"/>
                </a:solidFill>
                <a:latin typeface="Calibri" pitchFamily="34" charset="0"/>
              </a:rPr>
              <a:t>Etre au pouvoir</a:t>
            </a:r>
          </a:p>
          <a:p>
            <a:endParaRPr lang="fr-FR" sz="4500" dirty="0">
              <a:latin typeface="Calibri" pitchFamily="34" charset="0"/>
            </a:endParaRPr>
          </a:p>
          <a:p>
            <a:pPr lvl="0"/>
            <a:r>
              <a:rPr lang="en-US" sz="4500" b="1" dirty="0">
                <a:latin typeface="Calibri" pitchFamily="34" charset="0"/>
              </a:rPr>
              <a:t>To campaign ( for / against ):</a:t>
            </a:r>
            <a:r>
              <a:rPr lang="en-US" sz="4500" dirty="0">
                <a:latin typeface="Calibri" pitchFamily="34" charset="0"/>
              </a:rPr>
              <a:t> to advertise oneself (or someone else) as a candidate in an upcoming election; to work towards getting oneself (or someone else) elected</a:t>
            </a:r>
            <a:endParaRPr lang="fr-FR" sz="4500" dirty="0">
              <a:latin typeface="Calibri" pitchFamily="34" charset="0"/>
            </a:endParaRPr>
          </a:p>
          <a:p>
            <a:pPr lvl="0">
              <a:buNone/>
            </a:pPr>
            <a:r>
              <a:rPr lang="fr-FR" sz="4500" dirty="0">
                <a:latin typeface="Calibri" pitchFamily="34" charset="0"/>
              </a:rPr>
              <a:t>	</a:t>
            </a:r>
            <a:r>
              <a:rPr lang="fr-FR" sz="45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fr-FR" sz="4500">
                <a:solidFill>
                  <a:srgbClr val="FF0000"/>
                </a:solidFill>
                <a:latin typeface="Calibri" pitchFamily="34" charset="0"/>
              </a:rPr>
              <a:t>Faire campagne </a:t>
            </a:r>
            <a:r>
              <a:rPr lang="fr-FR" sz="4500" dirty="0">
                <a:solidFill>
                  <a:srgbClr val="FF0000"/>
                </a:solidFill>
                <a:latin typeface="Calibri" pitchFamily="34" charset="0"/>
              </a:rPr>
              <a:t>( pour ou contre )</a:t>
            </a:r>
          </a:p>
          <a:p>
            <a:endParaRPr lang="fr-FR" sz="4500" dirty="0">
              <a:latin typeface="Calibri" pitchFamily="34" charset="0"/>
            </a:endParaRPr>
          </a:p>
          <a:p>
            <a:pPr lvl="0"/>
            <a:r>
              <a:rPr lang="en-GB" sz="4500" b="1" dirty="0">
                <a:latin typeface="Calibri" pitchFamily="34" charset="0"/>
              </a:rPr>
              <a:t>To debate</a:t>
            </a:r>
            <a:r>
              <a:rPr lang="en-GB" sz="4500" dirty="0">
                <a:latin typeface="Calibri" pitchFamily="34" charset="0"/>
              </a:rPr>
              <a:t>: </a:t>
            </a:r>
            <a:r>
              <a:rPr lang="en-US" sz="4500" dirty="0">
                <a:latin typeface="Calibri" pitchFamily="34" charset="0"/>
              </a:rPr>
              <a:t>to have a structured, formal argument about a controversial topic</a:t>
            </a:r>
            <a:endParaRPr lang="fr-FR" sz="45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4500" dirty="0">
                <a:latin typeface="Calibri" pitchFamily="34" charset="0"/>
              </a:rPr>
              <a:t>	</a:t>
            </a:r>
            <a:r>
              <a:rPr lang="en-US" sz="45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4500" dirty="0" err="1">
                <a:solidFill>
                  <a:srgbClr val="FF0000"/>
                </a:solidFill>
                <a:latin typeface="Calibri" pitchFamily="34" charset="0"/>
              </a:rPr>
              <a:t>débattre</a:t>
            </a:r>
            <a:endParaRPr lang="fr-FR" sz="45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fr-FR" sz="4500" dirty="0">
              <a:latin typeface="Calibri" pitchFamily="34" charset="0"/>
            </a:endParaRPr>
          </a:p>
          <a:p>
            <a:pPr lvl="0"/>
            <a:r>
              <a:rPr lang="en-GB" sz="4500" b="1" dirty="0">
                <a:latin typeface="Calibri" pitchFamily="34" charset="0"/>
              </a:rPr>
              <a:t>To deliver a speech</a:t>
            </a:r>
            <a:r>
              <a:rPr lang="en-GB" sz="4500" dirty="0">
                <a:latin typeface="Calibri" pitchFamily="34" charset="0"/>
              </a:rPr>
              <a:t>: to make a speech</a:t>
            </a:r>
            <a:endParaRPr lang="fr-FR" sz="45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4500" dirty="0">
                <a:latin typeface="Calibri" pitchFamily="34" charset="0"/>
              </a:rPr>
              <a:t>	</a:t>
            </a:r>
            <a:r>
              <a:rPr lang="en-US" sz="45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sz="4500" dirty="0">
                <a:solidFill>
                  <a:srgbClr val="FF0000"/>
                </a:solidFill>
                <a:latin typeface="Calibri" pitchFamily="34" charset="0"/>
              </a:rPr>
              <a:t>Faire un </a:t>
            </a:r>
            <a:r>
              <a:rPr lang="en-US" sz="4500" dirty="0" err="1">
                <a:solidFill>
                  <a:srgbClr val="FF0000"/>
                </a:solidFill>
                <a:latin typeface="Calibri" pitchFamily="34" charset="0"/>
              </a:rPr>
              <a:t>discours</a:t>
            </a:r>
            <a:endParaRPr lang="fr-FR" sz="45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fr-FR" sz="4500" dirty="0">
              <a:latin typeface="Calibri" pitchFamily="34" charset="0"/>
            </a:endParaRPr>
          </a:p>
          <a:p>
            <a:pPr lvl="0"/>
            <a:r>
              <a:rPr lang="en-US" sz="4500" b="1" dirty="0">
                <a:latin typeface="Calibri" pitchFamily="34" charset="0"/>
              </a:rPr>
              <a:t>To elect</a:t>
            </a:r>
            <a:r>
              <a:rPr lang="en-US" sz="4500" dirty="0">
                <a:latin typeface="Calibri" pitchFamily="34" charset="0"/>
              </a:rPr>
              <a:t> : to choose someone to be a leader through a democratic vote</a:t>
            </a:r>
            <a:endParaRPr lang="fr-FR" sz="4500" dirty="0">
              <a:latin typeface="Calibri" pitchFamily="34" charset="0"/>
            </a:endParaRPr>
          </a:p>
          <a:p>
            <a:pPr lvl="0">
              <a:buNone/>
            </a:pPr>
            <a:r>
              <a:rPr lang="en-US" sz="4500" dirty="0">
                <a:latin typeface="Calibri" pitchFamily="34" charset="0"/>
              </a:rPr>
              <a:t>	</a:t>
            </a:r>
            <a:r>
              <a:rPr lang="en-US" sz="4500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</a:t>
            </a:r>
            <a:r>
              <a:rPr lang="en-US" sz="4500" dirty="0" err="1">
                <a:solidFill>
                  <a:srgbClr val="FF0000"/>
                </a:solidFill>
                <a:latin typeface="Calibri" pitchFamily="34" charset="0"/>
              </a:rPr>
              <a:t>élire</a:t>
            </a:r>
            <a:endParaRPr lang="fr-FR" sz="4500" dirty="0">
              <a:solidFill>
                <a:srgbClr val="FF0000"/>
              </a:solidFill>
              <a:latin typeface="Calibri" pitchFamily="34" charset="0"/>
            </a:endParaRPr>
          </a:p>
          <a:p>
            <a:endParaRPr lang="fr-FR" sz="4500" dirty="0">
              <a:latin typeface="Calibri" pitchFamily="3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76064"/>
          </a:xfrm>
        </p:spPr>
        <p:txBody>
          <a:bodyPr>
            <a:normAutofit fontScale="90000"/>
          </a:bodyPr>
          <a:lstStyle/>
          <a:p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5089752"/>
          </a:xfrm>
        </p:spPr>
        <p:txBody>
          <a:bodyPr>
            <a:normAutofit fontScale="77500" lnSpcReduction="20000"/>
          </a:bodyPr>
          <a:lstStyle/>
          <a:p>
            <a:pPr lvl="0"/>
            <a:r>
              <a:rPr lang="en-GB" b="1" dirty="0">
                <a:latin typeface="Calibri" pitchFamily="34" charset="0"/>
              </a:rPr>
              <a:t>To resign</a:t>
            </a:r>
            <a:r>
              <a:rPr lang="en-GB" dirty="0">
                <a:latin typeface="Calibri" pitchFamily="34" charset="0"/>
              </a:rPr>
              <a:t>: to give up an office or position</a:t>
            </a:r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</a:rPr>
              <a:t>démissionner</a:t>
            </a:r>
            <a:endParaRPr lang="fr-FR" dirty="0">
              <a:solidFill>
                <a:srgbClr val="FF0000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  <a:p>
            <a:pPr lvl="0"/>
            <a:r>
              <a:rPr lang="en-GB" b="1" dirty="0">
                <a:latin typeface="Calibri" pitchFamily="34" charset="0"/>
              </a:rPr>
              <a:t>To run for office</a:t>
            </a:r>
            <a:r>
              <a:rPr lang="en-GB" dirty="0">
                <a:latin typeface="Calibri" pitchFamily="34" charset="0"/>
              </a:rPr>
              <a:t>: </a:t>
            </a:r>
            <a:r>
              <a:rPr lang="en-US" dirty="0">
                <a:latin typeface="Calibri" pitchFamily="34" charset="0"/>
              </a:rPr>
              <a:t> to campaign to be president, to try to become president</a:t>
            </a:r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Se presenter aux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</a:rPr>
              <a:t>élections</a:t>
            </a:r>
            <a:endParaRPr lang="fr-FR" dirty="0">
              <a:solidFill>
                <a:srgbClr val="FF0000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  <a:p>
            <a:pPr lvl="0"/>
            <a:r>
              <a:rPr lang="en-GB" b="1" dirty="0">
                <a:latin typeface="Calibri" pitchFamily="34" charset="0"/>
              </a:rPr>
              <a:t>To cast a vote: </a:t>
            </a:r>
            <a:r>
              <a:rPr lang="en-GB" dirty="0">
                <a:latin typeface="Calibri" pitchFamily="34" charset="0"/>
              </a:rPr>
              <a:t>to vote</a:t>
            </a:r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</a:rPr>
              <a:t>voter</a:t>
            </a:r>
            <a:endParaRPr lang="fr-FR" dirty="0">
              <a:solidFill>
                <a:srgbClr val="FF0000"/>
              </a:solidFill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  <a:p>
            <a:pPr lvl="0"/>
            <a:r>
              <a:rPr lang="en-GB" b="1" dirty="0">
                <a:latin typeface="Calibri" pitchFamily="34" charset="0"/>
              </a:rPr>
              <a:t>To support</a:t>
            </a:r>
            <a:r>
              <a:rPr lang="en-GB" dirty="0">
                <a:latin typeface="Calibri" pitchFamily="34" charset="0"/>
              </a:rPr>
              <a:t>: to uphold and side with a person or policy</a:t>
            </a:r>
            <a:endParaRPr lang="fr-FR" dirty="0">
              <a:latin typeface="Calibri" pitchFamily="34" charset="0"/>
            </a:endParaRPr>
          </a:p>
          <a:p>
            <a:pPr lvl="0">
              <a:buNone/>
            </a:pPr>
            <a:r>
              <a:rPr lang="en-US" dirty="0">
                <a:latin typeface="Calibri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Calibri" pitchFamily="34" charset="0"/>
                <a:sym typeface="Wingdings" pitchFamily="2" charset="2"/>
              </a:rPr>
              <a:t> </a:t>
            </a:r>
            <a:r>
              <a:rPr lang="en-US" dirty="0" err="1">
                <a:solidFill>
                  <a:srgbClr val="FF0000"/>
                </a:solidFill>
                <a:latin typeface="Calibri" pitchFamily="34" charset="0"/>
              </a:rPr>
              <a:t>soutenir</a:t>
            </a:r>
            <a:endParaRPr lang="fr-FR" dirty="0">
              <a:solidFill>
                <a:srgbClr val="FF0000"/>
              </a:solidFill>
              <a:latin typeface="Calibri" pitchFamily="34" charset="0"/>
            </a:endParaRPr>
          </a:p>
          <a:p>
            <a:endParaRPr lang="en-US" dirty="0">
              <a:latin typeface="Calibri" pitchFamily="34" charset="0"/>
            </a:endParaRPr>
          </a:p>
          <a:p>
            <a:endParaRPr lang="fr-FR" dirty="0">
              <a:latin typeface="Calibri" pitchFamily="34" charset="0"/>
            </a:endParaRPr>
          </a:p>
          <a:p>
            <a:r>
              <a:rPr lang="fr-FR" i="1" dirty="0">
                <a:latin typeface="Calibri" pitchFamily="34" charset="0"/>
              </a:rPr>
              <a:t>Se présenter aux élections / soutenir / démissionner / élire / faire un discours / débattre / voter / être au pouvoir / faire campagne / </a:t>
            </a:r>
            <a:endParaRPr lang="fr-FR" dirty="0">
              <a:latin typeface="Calibri" pitchFamily="34" charset="0"/>
            </a:endParaRPr>
          </a:p>
          <a:p>
            <a:endParaRPr lang="fr-FR" dirty="0"/>
          </a:p>
          <a:p>
            <a:endParaRPr lang="fr-FR" dirty="0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>
            <a:normAutofit/>
          </a:bodyPr>
          <a:lstStyle/>
          <a:p>
            <a:r>
              <a:rPr lang="fr-FR"/>
              <a:t>THE POLITICAL SYSTEM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16DC164E-7F0B-471D-A556-FBF22E90A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randomBar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Urbai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Urbain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Urbain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rand événement">
  <a:themeElements>
    <a:clrScheme name="Main Event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346492"/>
      </a:accent1>
      <a:accent2>
        <a:srgbClr val="6DA5D4"/>
      </a:accent2>
      <a:accent3>
        <a:srgbClr val="538C79"/>
      </a:accent3>
      <a:accent4>
        <a:srgbClr val="93B75D"/>
      </a:accent4>
      <a:accent5>
        <a:srgbClr val="DEB050"/>
      </a:accent5>
      <a:accent6>
        <a:srgbClr val="BB5354"/>
      </a:accent6>
      <a:hlink>
        <a:srgbClr val="3289DD"/>
      </a:hlink>
      <a:folHlink>
        <a:srgbClr val="859EB6"/>
      </a:folHlink>
    </a:clrScheme>
    <a:fontScheme name="Main Event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in Even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E3530EC-BA5B-407C-9B36-00820F39551C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6EA1200ACF8C747A305BE5DAF576D90" ma:contentTypeVersion="7" ma:contentTypeDescription="Crée un document." ma:contentTypeScope="" ma:versionID="7f01f28ca5f18e60c815c3cc4478cbd7">
  <xsd:schema xmlns:xsd="http://www.w3.org/2001/XMLSchema" xmlns:xs="http://www.w3.org/2001/XMLSchema" xmlns:p="http://schemas.microsoft.com/office/2006/metadata/properties" xmlns:ns2="cfb3c018-25e2-443a-b8ea-dfc45d685ccc" targetNamespace="http://schemas.microsoft.com/office/2006/metadata/properties" ma:root="true" ma:fieldsID="01ed80db195cc58484d8f4d1e7201863" ns2:_="">
    <xsd:import namespace="cfb3c018-25e2-443a-b8ea-dfc45d685cc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b3c018-25e2-443a-b8ea-dfc45d685cc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4B393FE-CF90-4ABC-8759-D0F965D4EA1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95F8A2-56FA-40F2-AF8C-35753993F17B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5CABEBB2-A795-4C64-8C94-E281C181BD6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fb3c018-25e2-443a-b8ea-dfc45d685c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172</TotalTime>
  <Words>3786</Words>
  <Application>Microsoft Office PowerPoint</Application>
  <PresentationFormat>Affichage à l'écran (4:3)</PresentationFormat>
  <Paragraphs>597</Paragraphs>
  <Slides>42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42</vt:i4>
      </vt:variant>
    </vt:vector>
  </HeadingPairs>
  <TitlesOfParts>
    <vt:vector size="52" baseType="lpstr">
      <vt:lpstr>Arial</vt:lpstr>
      <vt:lpstr>Calibri</vt:lpstr>
      <vt:lpstr>Georgia</vt:lpstr>
      <vt:lpstr>Impact</vt:lpstr>
      <vt:lpstr>Liberation Serif</vt:lpstr>
      <vt:lpstr>Trebuchet MS</vt:lpstr>
      <vt:lpstr>Wingdings</vt:lpstr>
      <vt:lpstr>Wingdings 2</vt:lpstr>
      <vt:lpstr>Urbain</vt:lpstr>
      <vt:lpstr>Grand événement</vt:lpstr>
      <vt:lpstr>US ELECTIONS</vt:lpstr>
      <vt:lpstr>VOCABULARY</vt:lpstr>
      <vt:lpstr>NOUNS</vt:lpstr>
      <vt:lpstr>Présentation PowerPoint</vt:lpstr>
      <vt:lpstr>Présentation PowerPoint</vt:lpstr>
      <vt:lpstr>Présentation PowerPoint</vt:lpstr>
      <vt:lpstr>VERBS</vt:lpstr>
      <vt:lpstr>Présentation PowerPoint</vt:lpstr>
      <vt:lpstr>THE POLITICAL SYSTEM</vt:lpstr>
      <vt:lpstr>Présentation PowerPoint</vt:lpstr>
      <vt:lpstr>Présentation PowerPoint</vt:lpstr>
      <vt:lpstr>Présentation PowerPoint</vt:lpstr>
      <vt:lpstr>Présentation PowerPoint</vt:lpstr>
      <vt:lpstr>GRAMMAR</vt:lpstr>
      <vt:lpstr>TO GO FURTHER..</vt:lpstr>
      <vt:lpstr>Présentation PowerPoint</vt:lpstr>
      <vt:lpstr>Présentation PowerPoint</vt:lpstr>
      <vt:lpstr>Présentation PowerPoint</vt:lpstr>
      <vt:lpstr>THE ELECTION PROCESS</vt:lpstr>
      <vt:lpstr>Présentation PowerPoint</vt:lpstr>
      <vt:lpstr>Présentation PowerPoint</vt:lpstr>
      <vt:lpstr>CORRECTION</vt:lpstr>
      <vt:lpstr>Présentation PowerPoint</vt:lpstr>
      <vt:lpstr>How to become president of the USA</vt:lpstr>
      <vt:lpstr>With the help of the document, put the different steps in the chronological order and then match them with their explanations</vt:lpstr>
      <vt:lpstr>THE ROAD TO THE WHITE HOUSE</vt:lpstr>
      <vt:lpstr>TO GO FURTHER..</vt:lpstr>
      <vt:lpstr>Présentation PowerPoint</vt:lpstr>
      <vt:lpstr>The winner-take-all method </vt:lpstr>
      <vt:lpstr>Let’s imagine for one moment that the USA is composed of only 10 states.. </vt:lpstr>
      <vt:lpstr>3- November 8th : American citizens have voted and here are the results: </vt:lpstr>
      <vt:lpstr>Meet the two candidates </vt:lpstr>
      <vt:lpstr>Présentation PowerPoint</vt:lpstr>
      <vt:lpstr>Présentation PowerPoint</vt:lpstr>
      <vt:lpstr>Présentation PowerPoint</vt:lpstr>
      <vt:lpstr>Promotional videos</vt:lpstr>
      <vt:lpstr>TO GO FURTHER..</vt:lpstr>
      <vt:lpstr>BRAINSTORMING</vt:lpstr>
      <vt:lpstr>FINAL PROJECT OPTION 1</vt:lpstr>
      <vt:lpstr>Final project option 2</vt:lpstr>
      <vt:lpstr>Présentation PowerPoint</vt:lpstr>
      <vt:lpstr>CONNECTION AXES 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US ELECTIONS</dc:title>
  <dc:creator>Alcyone LEYNAUD</dc:creator>
  <cp:lastModifiedBy>al.liadouze@gmail.com</cp:lastModifiedBy>
  <cp:revision>12</cp:revision>
  <dcterms:created xsi:type="dcterms:W3CDTF">2020-09-02T23:38:13Z</dcterms:created>
  <dcterms:modified xsi:type="dcterms:W3CDTF">2020-09-25T09:29:18Z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0x01010006EA1200ACF8C747A305BE5DAF576D90</vt:lpwstr>
  </property>
</Properties>
</file>