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3"/>
  </p:notesMasterIdLst>
  <p:sldIdLst>
    <p:sldId id="256" r:id="rId2"/>
    <p:sldId id="362" r:id="rId3"/>
    <p:sldId id="367" r:id="rId4"/>
    <p:sldId id="379" r:id="rId5"/>
    <p:sldId id="378" r:id="rId6"/>
    <p:sldId id="377" r:id="rId7"/>
    <p:sldId id="376" r:id="rId8"/>
    <p:sldId id="375" r:id="rId9"/>
    <p:sldId id="374" r:id="rId10"/>
    <p:sldId id="373" r:id="rId11"/>
    <p:sldId id="372" r:id="rId12"/>
    <p:sldId id="371" r:id="rId13"/>
    <p:sldId id="370" r:id="rId14"/>
    <p:sldId id="369" r:id="rId15"/>
    <p:sldId id="395" r:id="rId16"/>
    <p:sldId id="394" r:id="rId17"/>
    <p:sldId id="393" r:id="rId18"/>
    <p:sldId id="392" r:id="rId19"/>
    <p:sldId id="391" r:id="rId20"/>
    <p:sldId id="390" r:id="rId21"/>
    <p:sldId id="389" r:id="rId22"/>
    <p:sldId id="388" r:id="rId23"/>
    <p:sldId id="387" r:id="rId24"/>
    <p:sldId id="386" r:id="rId25"/>
    <p:sldId id="385" r:id="rId26"/>
    <p:sldId id="384" r:id="rId27"/>
    <p:sldId id="383" r:id="rId28"/>
    <p:sldId id="382" r:id="rId29"/>
    <p:sldId id="381" r:id="rId30"/>
    <p:sldId id="380" r:id="rId31"/>
    <p:sldId id="368" r:id="rId32"/>
    <p:sldId id="413" r:id="rId33"/>
    <p:sldId id="412" r:id="rId34"/>
    <p:sldId id="411" r:id="rId35"/>
    <p:sldId id="410" r:id="rId36"/>
    <p:sldId id="409" r:id="rId37"/>
    <p:sldId id="408" r:id="rId38"/>
    <p:sldId id="407" r:id="rId39"/>
    <p:sldId id="406" r:id="rId40"/>
    <p:sldId id="405" r:id="rId41"/>
    <p:sldId id="404" r:id="rId42"/>
    <p:sldId id="403" r:id="rId43"/>
    <p:sldId id="402" r:id="rId44"/>
    <p:sldId id="401" r:id="rId45"/>
    <p:sldId id="400" r:id="rId46"/>
    <p:sldId id="399" r:id="rId47"/>
    <p:sldId id="398" r:id="rId48"/>
    <p:sldId id="397" r:id="rId49"/>
    <p:sldId id="396" r:id="rId50"/>
    <p:sldId id="414" r:id="rId51"/>
    <p:sldId id="422" r:id="rId52"/>
    <p:sldId id="421" r:id="rId53"/>
    <p:sldId id="420" r:id="rId54"/>
    <p:sldId id="419" r:id="rId55"/>
    <p:sldId id="426" r:id="rId56"/>
    <p:sldId id="425" r:id="rId57"/>
    <p:sldId id="424" r:id="rId58"/>
    <p:sldId id="423" r:id="rId59"/>
    <p:sldId id="418" r:id="rId60"/>
    <p:sldId id="417" r:id="rId61"/>
    <p:sldId id="361" r:id="rId6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EF4C9E-2B87-467C-87EC-9F65E0F94C90}" type="datetimeFigureOut">
              <a:rPr lang="fr-FR" smtClean="0"/>
              <a:pPr/>
              <a:t>19/02/2019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887C9F-DF15-48FE-B0AD-D4BF23A6267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47582-560D-4E28-9FC0-2333FC7DD475}" type="datetime1">
              <a:rPr lang="fr-FR" smtClean="0"/>
              <a:pPr/>
              <a:t>19/02/2019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www.franglish.fr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C5474-9C10-47B3-8B63-761EA5E8EF7F}" type="datetime1">
              <a:rPr lang="fr-FR" smtClean="0"/>
              <a:pPr/>
              <a:t>19/02/2019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www.franglish.fr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F8D84-080D-4B99-BD62-51B3DF667105}" type="datetime1">
              <a:rPr lang="fr-FR" smtClean="0"/>
              <a:pPr/>
              <a:t>19/02/2019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www.franglish.fr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0320B-53C6-42C4-8E68-8E67EEA6BD7D}" type="datetime1">
              <a:rPr lang="fr-FR" smtClean="0"/>
              <a:pPr/>
              <a:t>19/02/2019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www.franglish.fr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7C2B0-C76A-4240-9381-CB478829AFB3}" type="datetime1">
              <a:rPr lang="fr-FR" smtClean="0"/>
              <a:pPr/>
              <a:t>19/02/2019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www.franglish.fr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2F08-F128-4307-96E4-AD8DD943AE80}" type="datetime1">
              <a:rPr lang="fr-FR" smtClean="0"/>
              <a:pPr/>
              <a:t>19/02/2019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www.franglish.fr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E475B-57A0-4BD1-8FC0-FA755F8FF648}" type="datetime1">
              <a:rPr lang="fr-FR" smtClean="0"/>
              <a:pPr/>
              <a:t>19/02/2019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www.franglish.fr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F86B4-BB10-4743-B430-553EEBC06DF9}" type="datetime1">
              <a:rPr lang="fr-FR" smtClean="0"/>
              <a:pPr/>
              <a:t>19/02/2019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www.franglish.fr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C67B-3A54-4191-9E8B-6B7FCD987E54}" type="datetime1">
              <a:rPr lang="fr-FR" smtClean="0"/>
              <a:pPr/>
              <a:t>19/02/2019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www.franglish.fr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95831-7B23-4227-BEC8-284FDA2CF465}" type="datetime1">
              <a:rPr lang="fr-FR" smtClean="0"/>
              <a:pPr/>
              <a:t>19/02/2019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www.franglish.fr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8377F-F83D-4E26-B233-90C7CA86C115}" type="datetime1">
              <a:rPr lang="fr-FR" smtClean="0"/>
              <a:pPr/>
              <a:t>19/02/2019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www.franglish.fr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44A067-AAE3-46A8-97EE-7B2185C3E9B4}" type="datetime1">
              <a:rPr lang="fr-FR" smtClean="0"/>
              <a:pPr/>
              <a:t>19/02/2019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www.franglish.fr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78499-2C47-44D9-9E1E-5C84C1A6A94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anglish.fr/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714356"/>
            <a:ext cx="7772400" cy="1528772"/>
          </a:xfrm>
        </p:spPr>
        <p:txBody>
          <a:bodyPr>
            <a:normAutofit fontScale="90000"/>
          </a:bodyPr>
          <a:lstStyle/>
          <a:p>
            <a:r>
              <a:rPr lang="fr-FR" sz="6000" b="1" dirty="0" smtClean="0">
                <a:solidFill>
                  <a:srgbClr val="FFFF00"/>
                </a:solidFill>
              </a:rPr>
              <a:t>   LITERATURE GLOSSARY</a:t>
            </a:r>
            <a:br>
              <a:rPr lang="fr-FR" sz="6000" b="1" dirty="0" smtClean="0">
                <a:solidFill>
                  <a:srgbClr val="FFFF00"/>
                </a:solidFill>
              </a:rPr>
            </a:br>
            <a:r>
              <a:rPr lang="fr-FR" sz="6000" b="1" dirty="0" err="1" smtClean="0">
                <a:solidFill>
                  <a:srgbClr val="FFFF00"/>
                </a:solidFill>
              </a:rPr>
              <a:t>Level</a:t>
            </a:r>
            <a:r>
              <a:rPr lang="fr-FR" sz="6000" b="1" dirty="0" smtClean="0">
                <a:solidFill>
                  <a:srgbClr val="FFFF00"/>
                </a:solidFill>
              </a:rPr>
              <a:t> 3</a:t>
            </a:r>
            <a:endParaRPr lang="fr-FR" sz="6000" b="1" dirty="0">
              <a:solidFill>
                <a:srgbClr val="FFFF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71472" y="1500174"/>
            <a:ext cx="8143932" cy="3786214"/>
          </a:xfrm>
        </p:spPr>
        <p:txBody>
          <a:bodyPr>
            <a:noAutofit/>
          </a:bodyPr>
          <a:lstStyle/>
          <a:p>
            <a:endParaRPr lang="fr-FR" sz="4800" dirty="0" smtClean="0">
              <a:solidFill>
                <a:srgbClr val="00B0F0"/>
              </a:solidFill>
            </a:endParaRPr>
          </a:p>
          <a:p>
            <a:r>
              <a:rPr lang="fr-FR" sz="6000" dirty="0" err="1" smtClean="0">
                <a:solidFill>
                  <a:srgbClr val="00B0F0"/>
                </a:solidFill>
              </a:rPr>
              <a:t>Guess</a:t>
            </a:r>
            <a:r>
              <a:rPr lang="fr-FR" sz="6000" dirty="0" smtClean="0">
                <a:solidFill>
                  <a:srgbClr val="00B0F0"/>
                </a:solidFill>
              </a:rPr>
              <a:t> the 58 </a:t>
            </a:r>
            <a:r>
              <a:rPr lang="fr-FR" sz="6000" dirty="0" err="1" smtClean="0">
                <a:solidFill>
                  <a:srgbClr val="00B0F0"/>
                </a:solidFill>
              </a:rPr>
              <a:t>words</a:t>
            </a:r>
            <a:r>
              <a:rPr lang="fr-FR" sz="6000" dirty="0" smtClean="0">
                <a:solidFill>
                  <a:srgbClr val="00B0F0"/>
                </a:solidFill>
              </a:rPr>
              <a:t> </a:t>
            </a:r>
            <a:br>
              <a:rPr lang="fr-FR" sz="6000" dirty="0" smtClean="0">
                <a:solidFill>
                  <a:srgbClr val="00B0F0"/>
                </a:solidFill>
              </a:rPr>
            </a:br>
            <a:r>
              <a:rPr lang="fr-FR" sz="6000" dirty="0" smtClean="0">
                <a:solidFill>
                  <a:srgbClr val="00B0F0"/>
                </a:solidFill>
              </a:rPr>
              <a:t>by </a:t>
            </a:r>
            <a:r>
              <a:rPr lang="fr-FR" sz="6000" dirty="0" err="1" smtClean="0">
                <a:solidFill>
                  <a:srgbClr val="00B0F0"/>
                </a:solidFill>
              </a:rPr>
              <a:t>using</a:t>
            </a:r>
            <a:r>
              <a:rPr lang="fr-FR" sz="6000" dirty="0" smtClean="0">
                <a:solidFill>
                  <a:srgbClr val="00B0F0"/>
                </a:solidFill>
              </a:rPr>
              <a:t> the </a:t>
            </a:r>
            <a:r>
              <a:rPr lang="fr-FR" sz="6000" dirty="0" err="1" smtClean="0">
                <a:solidFill>
                  <a:srgbClr val="00B0F0"/>
                </a:solidFill>
              </a:rPr>
              <a:t>definitions</a:t>
            </a:r>
            <a:endParaRPr lang="fr-FR" sz="60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43998" cy="1143000"/>
          </a:xfrm>
        </p:spPr>
        <p:txBody>
          <a:bodyPr>
            <a:normAutofit/>
          </a:bodyPr>
          <a:lstStyle/>
          <a:p>
            <a:r>
              <a:rPr lang="fr-FR" sz="6000" b="1" dirty="0" smtClean="0">
                <a:solidFill>
                  <a:srgbClr val="FFFF00"/>
                </a:solidFill>
              </a:rPr>
              <a:t>MAXIM</a:t>
            </a:r>
            <a:endParaRPr lang="fr-FR" sz="6000" b="1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57158" y="2428868"/>
            <a:ext cx="835824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 smtClean="0">
                <a:solidFill>
                  <a:srgbClr val="00B0F0"/>
                </a:solidFill>
              </a:rPr>
              <a:t>a rule for good or sensible </a:t>
            </a:r>
            <a:r>
              <a:rPr lang="en-US" sz="4000" i="1" dirty="0" err="1" smtClean="0">
                <a:solidFill>
                  <a:srgbClr val="00B0F0"/>
                </a:solidFill>
              </a:rPr>
              <a:t>behaviour</a:t>
            </a:r>
            <a:r>
              <a:rPr lang="en-US" sz="4000" i="1" dirty="0" smtClean="0">
                <a:solidFill>
                  <a:srgbClr val="00B0F0"/>
                </a:solidFill>
              </a:rPr>
              <a:t>, especially one in the form of a saying (saying, motto, adage, proverb)</a:t>
            </a:r>
            <a:endParaRPr lang="fr-FR" sz="4000" dirty="0">
              <a:solidFill>
                <a:srgbClr val="00B0F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1285860"/>
            <a:ext cx="885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 smtClean="0"/>
              <a:t>   m _  _  _  m    </a:t>
            </a:r>
            <a:endParaRPr lang="fr-FR" sz="6000" dirty="0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3143240" y="6215082"/>
            <a:ext cx="2895600" cy="365125"/>
          </a:xfrm>
        </p:spPr>
        <p:txBody>
          <a:bodyPr/>
          <a:lstStyle/>
          <a:p>
            <a:r>
              <a:rPr lang="fr-FR" dirty="0" smtClean="0"/>
              <a:t>www.franglish.fr</a:t>
            </a:r>
            <a:endParaRPr lang="fr-FR" dirty="0"/>
          </a:p>
        </p:txBody>
      </p:sp>
      <p:sp>
        <p:nvSpPr>
          <p:cNvPr id="19" name="Espace réservé du numéro de diapositive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857224" y="1357298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/ '</a:t>
            </a:r>
            <a:r>
              <a:rPr lang="fr-FR" sz="4000" dirty="0" err="1" smtClean="0"/>
              <a:t>mæksɪm</a:t>
            </a:r>
            <a:r>
              <a:rPr lang="fr-FR" sz="4000" dirty="0" smtClean="0"/>
              <a:t> 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6" grpId="1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43998" cy="1143000"/>
          </a:xfrm>
        </p:spPr>
        <p:txBody>
          <a:bodyPr>
            <a:normAutofit/>
          </a:bodyPr>
          <a:lstStyle/>
          <a:p>
            <a:r>
              <a:rPr lang="fr-FR" sz="6000" b="1" dirty="0" smtClean="0">
                <a:solidFill>
                  <a:srgbClr val="FFFF00"/>
                </a:solidFill>
              </a:rPr>
              <a:t>PARABLE</a:t>
            </a:r>
            <a:endParaRPr lang="fr-FR" sz="6000" b="1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57158" y="2428868"/>
            <a:ext cx="835824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 smtClean="0">
                <a:solidFill>
                  <a:srgbClr val="00B0F0"/>
                </a:solidFill>
              </a:rPr>
              <a:t>a relatively short story that teaches a moral, or lesson about how to lead a good life. Any of the stories of this kind told by Jesus Christ</a:t>
            </a:r>
            <a:endParaRPr lang="fr-FR" sz="4000" dirty="0">
              <a:solidFill>
                <a:srgbClr val="00B0F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1285860"/>
            <a:ext cx="885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 smtClean="0"/>
              <a:t>   p _  _  _  _  _  e</a:t>
            </a:r>
            <a:endParaRPr lang="fr-FR" sz="6000" dirty="0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3143240" y="6215082"/>
            <a:ext cx="2895600" cy="365125"/>
          </a:xfrm>
        </p:spPr>
        <p:txBody>
          <a:bodyPr/>
          <a:lstStyle/>
          <a:p>
            <a:r>
              <a:rPr lang="fr-FR" dirty="0" smtClean="0"/>
              <a:t>www.franglish.fr</a:t>
            </a:r>
            <a:endParaRPr lang="fr-FR" dirty="0"/>
          </a:p>
        </p:txBody>
      </p:sp>
      <p:sp>
        <p:nvSpPr>
          <p:cNvPr id="19" name="Espace réservé du numéro de diapositive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857224" y="1357298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/ '</a:t>
            </a:r>
            <a:r>
              <a:rPr lang="fr-FR" sz="4000" dirty="0" err="1" smtClean="0"/>
              <a:t>pærəbl</a:t>
            </a:r>
            <a:r>
              <a:rPr lang="fr-FR" sz="4000" dirty="0" smtClean="0"/>
              <a:t> 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6" grpId="1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43998" cy="1143000"/>
          </a:xfrm>
        </p:spPr>
        <p:txBody>
          <a:bodyPr>
            <a:normAutofit/>
          </a:bodyPr>
          <a:lstStyle/>
          <a:p>
            <a:r>
              <a:rPr lang="fr-FR" sz="6000" b="1" dirty="0" smtClean="0">
                <a:solidFill>
                  <a:srgbClr val="FFFF00"/>
                </a:solidFill>
              </a:rPr>
              <a:t>SARCASM</a:t>
            </a:r>
            <a:endParaRPr lang="fr-FR" sz="6000" b="1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57158" y="2428868"/>
            <a:ext cx="835824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 smtClean="0">
                <a:solidFill>
                  <a:srgbClr val="00B0F0"/>
                </a:solidFill>
              </a:rPr>
              <a:t>a strong form of verbal irony that is calculated to hurt someone through, for example false praise. </a:t>
            </a:r>
            <a:br>
              <a:rPr lang="en-US" sz="4000" i="1" dirty="0" smtClean="0">
                <a:solidFill>
                  <a:srgbClr val="00B0F0"/>
                </a:solidFill>
              </a:rPr>
            </a:br>
            <a:r>
              <a:rPr lang="en-US" sz="4000" i="1" dirty="0" smtClean="0">
                <a:solidFill>
                  <a:srgbClr val="00B0F0"/>
                </a:solidFill>
              </a:rPr>
              <a:t>Use of irony to show distaste</a:t>
            </a:r>
            <a:endParaRPr lang="fr-FR" sz="4000" dirty="0">
              <a:solidFill>
                <a:srgbClr val="00B0F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1285860"/>
            <a:ext cx="885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 smtClean="0"/>
              <a:t>   s  _  _  _  _  _  m    </a:t>
            </a:r>
            <a:endParaRPr lang="fr-FR" sz="6000" dirty="0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3143240" y="6215082"/>
            <a:ext cx="2895600" cy="365125"/>
          </a:xfrm>
        </p:spPr>
        <p:txBody>
          <a:bodyPr/>
          <a:lstStyle/>
          <a:p>
            <a:r>
              <a:rPr lang="fr-FR" dirty="0" smtClean="0"/>
              <a:t>www.franglish.fr</a:t>
            </a:r>
            <a:endParaRPr lang="fr-FR" dirty="0"/>
          </a:p>
        </p:txBody>
      </p:sp>
      <p:sp>
        <p:nvSpPr>
          <p:cNvPr id="19" name="Espace réservé du numéro de diapositive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12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857224" y="1357298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/ '</a:t>
            </a:r>
            <a:r>
              <a:rPr lang="fr-FR" sz="4000" dirty="0" err="1" smtClean="0"/>
              <a:t>sɑ</a:t>
            </a:r>
            <a:r>
              <a:rPr lang="fr-FR" sz="4000" dirty="0" smtClean="0"/>
              <a:t>ː</a:t>
            </a:r>
            <a:r>
              <a:rPr lang="fr-FR" sz="4000" dirty="0" err="1" smtClean="0"/>
              <a:t>kæzəm</a:t>
            </a:r>
            <a:r>
              <a:rPr lang="fr-FR" sz="4000" dirty="0" smtClean="0"/>
              <a:t> 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6" grpId="1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43998" cy="1143000"/>
          </a:xfrm>
        </p:spPr>
        <p:txBody>
          <a:bodyPr>
            <a:normAutofit/>
          </a:bodyPr>
          <a:lstStyle/>
          <a:p>
            <a:r>
              <a:rPr lang="fr-FR" sz="6000" b="1" dirty="0" smtClean="0">
                <a:solidFill>
                  <a:srgbClr val="FFFF00"/>
                </a:solidFill>
              </a:rPr>
              <a:t>SYNECDOCHE</a:t>
            </a:r>
            <a:endParaRPr lang="fr-FR" sz="6000" b="1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57158" y="2428868"/>
            <a:ext cx="835824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 smtClean="0">
                <a:solidFill>
                  <a:srgbClr val="00B0F0"/>
                </a:solidFill>
              </a:rPr>
              <a:t>xx a figure of speech in which a part represents the whole (the hand being the artist, wheels is the car)</a:t>
            </a:r>
            <a:br>
              <a:rPr lang="en-US" sz="4000" i="1" dirty="0" smtClean="0">
                <a:solidFill>
                  <a:srgbClr val="00B0F0"/>
                </a:solidFill>
              </a:rPr>
            </a:br>
            <a:r>
              <a:rPr lang="en-US" sz="4000" i="1" dirty="0" smtClean="0">
                <a:solidFill>
                  <a:srgbClr val="00B0F0"/>
                </a:solidFill>
              </a:rPr>
              <a:t>A kind of metaphor in which a part of something is used to signify the whole</a:t>
            </a:r>
            <a:endParaRPr lang="fr-FR" sz="4000" dirty="0">
              <a:solidFill>
                <a:srgbClr val="00B0F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1285860"/>
            <a:ext cx="885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 smtClean="0"/>
              <a:t>   s _  _  _  _  _  _  _  _  e    </a:t>
            </a:r>
            <a:endParaRPr lang="fr-FR" sz="6000" dirty="0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3143240" y="6215082"/>
            <a:ext cx="2895600" cy="365125"/>
          </a:xfrm>
        </p:spPr>
        <p:txBody>
          <a:bodyPr/>
          <a:lstStyle/>
          <a:p>
            <a:r>
              <a:rPr lang="fr-FR" dirty="0" smtClean="0"/>
              <a:t>www.franglish.fr</a:t>
            </a:r>
            <a:endParaRPr lang="fr-FR" dirty="0"/>
          </a:p>
        </p:txBody>
      </p:sp>
      <p:sp>
        <p:nvSpPr>
          <p:cNvPr id="19" name="Espace réservé du numéro de diapositive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13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857224" y="1357298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/ </a:t>
            </a:r>
            <a:r>
              <a:rPr lang="fr-FR" sz="4000" dirty="0" err="1" smtClean="0"/>
              <a:t>sɪn</a:t>
            </a:r>
            <a:r>
              <a:rPr lang="fr-FR" sz="4000" dirty="0" smtClean="0"/>
              <a:t>ˈ</a:t>
            </a:r>
            <a:r>
              <a:rPr lang="fr-FR" sz="4000" dirty="0" err="1" smtClean="0"/>
              <a:t>ɛkdəkɪ</a:t>
            </a:r>
            <a:r>
              <a:rPr lang="fr-FR" sz="4000" dirty="0" smtClean="0"/>
              <a:t> 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6" grpId="1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43998" cy="1143000"/>
          </a:xfrm>
        </p:spPr>
        <p:txBody>
          <a:bodyPr>
            <a:normAutofit/>
          </a:bodyPr>
          <a:lstStyle/>
          <a:p>
            <a:r>
              <a:rPr lang="fr-FR" sz="6000" b="1" dirty="0" smtClean="0">
                <a:solidFill>
                  <a:srgbClr val="FFFF00"/>
                </a:solidFill>
              </a:rPr>
              <a:t>THRILLER</a:t>
            </a:r>
            <a:endParaRPr lang="fr-FR" sz="6000" b="1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57158" y="2428868"/>
            <a:ext cx="835824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 smtClean="0">
                <a:solidFill>
                  <a:srgbClr val="00B0F0"/>
                </a:solidFill>
              </a:rPr>
              <a:t>a genre  that induces strong feelings of excitement,  anxiety, tension, suspense, fear, and other similar emotions</a:t>
            </a:r>
            <a:br>
              <a:rPr lang="en-US" sz="4000" i="1" dirty="0" smtClean="0">
                <a:solidFill>
                  <a:srgbClr val="00B0F0"/>
                </a:solidFill>
              </a:rPr>
            </a:br>
            <a:r>
              <a:rPr lang="en-US" sz="4000" i="1" dirty="0" smtClean="0">
                <a:solidFill>
                  <a:srgbClr val="00B0F0"/>
                </a:solidFill>
              </a:rPr>
              <a:t> in its readers or viewers </a:t>
            </a:r>
            <a:endParaRPr lang="fr-FR" sz="4000" dirty="0">
              <a:solidFill>
                <a:srgbClr val="00B0F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1285860"/>
            <a:ext cx="885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 smtClean="0"/>
              <a:t>   t _  _  _  _  _  _  r</a:t>
            </a:r>
            <a:endParaRPr lang="fr-FR" sz="6000" dirty="0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3143240" y="6215082"/>
            <a:ext cx="2895600" cy="365125"/>
          </a:xfrm>
        </p:spPr>
        <p:txBody>
          <a:bodyPr/>
          <a:lstStyle/>
          <a:p>
            <a:r>
              <a:rPr lang="fr-FR" dirty="0" smtClean="0"/>
              <a:t>www.franglish.fr</a:t>
            </a:r>
            <a:endParaRPr lang="fr-FR" dirty="0"/>
          </a:p>
        </p:txBody>
      </p:sp>
      <p:sp>
        <p:nvSpPr>
          <p:cNvPr id="19" name="Espace réservé du numéro de diapositive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14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857224" y="1357298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/ </a:t>
            </a:r>
            <a:r>
              <a:rPr lang="el-GR" sz="4000" dirty="0" smtClean="0"/>
              <a:t>θ</a:t>
            </a:r>
            <a:r>
              <a:rPr lang="fr-FR" sz="4000" dirty="0" err="1" smtClean="0"/>
              <a:t>rɪlə</a:t>
            </a:r>
            <a:r>
              <a:rPr lang="fr-FR" sz="4000" dirty="0" smtClean="0"/>
              <a:t>ʳ 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6" grpId="1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43998" cy="1143000"/>
          </a:xfrm>
        </p:spPr>
        <p:txBody>
          <a:bodyPr>
            <a:normAutofit/>
          </a:bodyPr>
          <a:lstStyle/>
          <a:p>
            <a:r>
              <a:rPr lang="fr-FR" sz="6000" b="1" dirty="0" smtClean="0">
                <a:solidFill>
                  <a:srgbClr val="FFFF00"/>
                </a:solidFill>
              </a:rPr>
              <a:t>ALLITERATION</a:t>
            </a:r>
            <a:endParaRPr lang="fr-FR" sz="6000" b="1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57158" y="2428868"/>
            <a:ext cx="835824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 smtClean="0">
                <a:solidFill>
                  <a:srgbClr val="00B0F0"/>
                </a:solidFill>
              </a:rPr>
              <a:t>the use of the same consonant or of a vowel at the beginning  of each word or each stressed syllable in a line of verse, </a:t>
            </a:r>
            <a:br>
              <a:rPr lang="en-US" sz="4000" i="1" dirty="0" smtClean="0">
                <a:solidFill>
                  <a:srgbClr val="00B0F0"/>
                </a:solidFill>
              </a:rPr>
            </a:br>
            <a:r>
              <a:rPr lang="en-US" sz="4000" i="1" dirty="0" smtClean="0">
                <a:solidFill>
                  <a:srgbClr val="00B0F0"/>
                </a:solidFill>
              </a:rPr>
              <a:t>as in 'around the rugged rock the ragged  rascal ran‘ </a:t>
            </a:r>
            <a:endParaRPr lang="fr-FR" sz="4000" dirty="0">
              <a:solidFill>
                <a:srgbClr val="00B0F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1285860"/>
            <a:ext cx="885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 smtClean="0"/>
              <a:t>  a _  _  _  _  _  _  _  _  _  _  n    </a:t>
            </a:r>
            <a:endParaRPr lang="fr-FR" sz="6000" dirty="0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3143240" y="6215082"/>
            <a:ext cx="2895600" cy="365125"/>
          </a:xfrm>
        </p:spPr>
        <p:txBody>
          <a:bodyPr/>
          <a:lstStyle/>
          <a:p>
            <a:r>
              <a:rPr lang="fr-FR" dirty="0" smtClean="0"/>
              <a:t>www.franglish.fr</a:t>
            </a:r>
            <a:endParaRPr lang="fr-FR" dirty="0"/>
          </a:p>
        </p:txBody>
      </p:sp>
      <p:sp>
        <p:nvSpPr>
          <p:cNvPr id="19" name="Espace réservé du numéro de diapositive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15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857224" y="1357298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/ </a:t>
            </a:r>
            <a:r>
              <a:rPr lang="fr-FR" sz="4000" dirty="0" err="1" smtClean="0"/>
              <a:t>əlɪtə</a:t>
            </a:r>
            <a:r>
              <a:rPr lang="fr-FR" sz="4000" dirty="0" smtClean="0"/>
              <a:t> '</a:t>
            </a:r>
            <a:r>
              <a:rPr lang="fr-FR" sz="4000" dirty="0" err="1" smtClean="0"/>
              <a:t>reɪʃn</a:t>
            </a:r>
            <a:r>
              <a:rPr lang="fr-FR" sz="4000" dirty="0" smtClean="0"/>
              <a:t> 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6" grpId="1"/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43998" cy="1143000"/>
          </a:xfrm>
        </p:spPr>
        <p:txBody>
          <a:bodyPr>
            <a:normAutofit/>
          </a:bodyPr>
          <a:lstStyle/>
          <a:p>
            <a:r>
              <a:rPr lang="fr-FR" sz="6000" b="1" dirty="0" smtClean="0">
                <a:solidFill>
                  <a:srgbClr val="FFFF00"/>
                </a:solidFill>
              </a:rPr>
              <a:t>ANTONYM</a:t>
            </a:r>
            <a:endParaRPr lang="fr-FR" sz="6000" b="1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57158" y="2428868"/>
            <a:ext cx="835824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 smtClean="0">
                <a:solidFill>
                  <a:srgbClr val="00B0F0"/>
                </a:solidFill>
              </a:rPr>
              <a:t>a word that is the opposite in meaning to another word</a:t>
            </a:r>
            <a:endParaRPr lang="fr-FR" sz="4000" dirty="0">
              <a:solidFill>
                <a:srgbClr val="00B0F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1285860"/>
            <a:ext cx="885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 smtClean="0"/>
              <a:t>   a _  _  _  _  _  m  </a:t>
            </a:r>
            <a:endParaRPr lang="fr-FR" sz="6000" dirty="0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3143240" y="6215082"/>
            <a:ext cx="2895600" cy="365125"/>
          </a:xfrm>
        </p:spPr>
        <p:txBody>
          <a:bodyPr/>
          <a:lstStyle/>
          <a:p>
            <a:r>
              <a:rPr lang="fr-FR" dirty="0" smtClean="0"/>
              <a:t>www.franglish.fr</a:t>
            </a:r>
            <a:endParaRPr lang="fr-FR" dirty="0"/>
          </a:p>
        </p:txBody>
      </p:sp>
      <p:sp>
        <p:nvSpPr>
          <p:cNvPr id="19" name="Espace réservé du numéro de diapositive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16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857224" y="1357298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/ '</a:t>
            </a:r>
            <a:r>
              <a:rPr lang="fr-FR" sz="4000" dirty="0" err="1" smtClean="0"/>
              <a:t>æntənɪm</a:t>
            </a:r>
            <a:r>
              <a:rPr lang="fr-FR" sz="4000" dirty="0" smtClean="0"/>
              <a:t> 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6" grpId="1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43998" cy="1143000"/>
          </a:xfrm>
        </p:spPr>
        <p:txBody>
          <a:bodyPr>
            <a:normAutofit/>
          </a:bodyPr>
          <a:lstStyle/>
          <a:p>
            <a:r>
              <a:rPr lang="fr-FR" sz="6000" b="1" dirty="0" smtClean="0">
                <a:solidFill>
                  <a:srgbClr val="FFFF00"/>
                </a:solidFill>
              </a:rPr>
              <a:t>CATHARSIS</a:t>
            </a:r>
            <a:endParaRPr lang="fr-FR" sz="6000" b="1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57158" y="2428868"/>
            <a:ext cx="835824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 smtClean="0">
                <a:solidFill>
                  <a:srgbClr val="00B0F0"/>
                </a:solidFill>
              </a:rPr>
              <a:t>a dramatic, serious or complete action that evokes both fear and pity in the audience and allows the character to experience a "purification" </a:t>
            </a:r>
            <a:endParaRPr lang="fr-FR" sz="4000" dirty="0">
              <a:solidFill>
                <a:srgbClr val="00B0F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1285860"/>
            <a:ext cx="885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 smtClean="0"/>
              <a:t>   c _  _  _  _  _  _  _  s    </a:t>
            </a:r>
            <a:endParaRPr lang="fr-FR" sz="6000" dirty="0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3143240" y="6215082"/>
            <a:ext cx="2895600" cy="365125"/>
          </a:xfrm>
        </p:spPr>
        <p:txBody>
          <a:bodyPr/>
          <a:lstStyle/>
          <a:p>
            <a:r>
              <a:rPr lang="fr-FR" dirty="0" smtClean="0"/>
              <a:t>www.franglish.fr</a:t>
            </a:r>
            <a:endParaRPr lang="fr-FR" dirty="0"/>
          </a:p>
        </p:txBody>
      </p:sp>
      <p:sp>
        <p:nvSpPr>
          <p:cNvPr id="19" name="Espace réservé du numéro de diapositive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17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857224" y="1357298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/ </a:t>
            </a:r>
            <a:r>
              <a:rPr lang="fr-FR" sz="4000" dirty="0" err="1" smtClean="0"/>
              <a:t>kə</a:t>
            </a:r>
            <a:r>
              <a:rPr lang="fr-FR" sz="4000" dirty="0" smtClean="0"/>
              <a:t> '</a:t>
            </a:r>
            <a:r>
              <a:rPr lang="el-GR" sz="4000" dirty="0" smtClean="0"/>
              <a:t>θ</a:t>
            </a:r>
            <a:r>
              <a:rPr lang="fr-FR" sz="4000" dirty="0" smtClean="0"/>
              <a:t>ɑː</a:t>
            </a:r>
            <a:r>
              <a:rPr lang="fr-FR" sz="4000" dirty="0" err="1" smtClean="0"/>
              <a:t>sɪs</a:t>
            </a:r>
            <a:r>
              <a:rPr lang="fr-FR" sz="4000" dirty="0" smtClean="0"/>
              <a:t> 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6" grpId="1"/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43998" cy="1143000"/>
          </a:xfrm>
        </p:spPr>
        <p:txBody>
          <a:bodyPr>
            <a:normAutofit/>
          </a:bodyPr>
          <a:lstStyle/>
          <a:p>
            <a:r>
              <a:rPr lang="fr-FR" sz="6000" b="1" dirty="0" smtClean="0">
                <a:solidFill>
                  <a:srgbClr val="FFFF00"/>
                </a:solidFill>
              </a:rPr>
              <a:t>DIALECT</a:t>
            </a:r>
            <a:endParaRPr lang="fr-FR" sz="6000" b="1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57158" y="2428868"/>
            <a:ext cx="835824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 smtClean="0">
                <a:solidFill>
                  <a:srgbClr val="00B0F0"/>
                </a:solidFill>
              </a:rPr>
              <a:t>a variety of a language that is different from the “norm” in pronunciation, grammar, or vocabulary</a:t>
            </a:r>
            <a:endParaRPr lang="fr-FR" sz="4000" dirty="0">
              <a:solidFill>
                <a:srgbClr val="00B0F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1285860"/>
            <a:ext cx="885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 smtClean="0"/>
              <a:t>   d _  _  _  _  _  t</a:t>
            </a:r>
            <a:endParaRPr lang="fr-FR" sz="6000" dirty="0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3143240" y="6215082"/>
            <a:ext cx="2895600" cy="365125"/>
          </a:xfrm>
        </p:spPr>
        <p:txBody>
          <a:bodyPr/>
          <a:lstStyle/>
          <a:p>
            <a:r>
              <a:rPr lang="fr-FR" dirty="0" smtClean="0"/>
              <a:t>www.franglish.fr</a:t>
            </a:r>
            <a:endParaRPr lang="fr-FR" dirty="0"/>
          </a:p>
        </p:txBody>
      </p:sp>
      <p:sp>
        <p:nvSpPr>
          <p:cNvPr id="19" name="Espace réservé du numéro de diapositive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18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857224" y="1357298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/ '</a:t>
            </a:r>
            <a:r>
              <a:rPr lang="fr-FR" sz="4000" dirty="0" err="1" smtClean="0"/>
              <a:t>daɪəlekt</a:t>
            </a:r>
            <a:r>
              <a:rPr lang="fr-FR" sz="4000" dirty="0" smtClean="0"/>
              <a:t> 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6" grpId="1"/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43998" cy="1143000"/>
          </a:xfrm>
        </p:spPr>
        <p:txBody>
          <a:bodyPr>
            <a:normAutofit/>
          </a:bodyPr>
          <a:lstStyle/>
          <a:p>
            <a:r>
              <a:rPr lang="fr-FR" sz="6000" b="1" dirty="0" smtClean="0">
                <a:solidFill>
                  <a:srgbClr val="FFFF00"/>
                </a:solidFill>
              </a:rPr>
              <a:t>EXCERPT</a:t>
            </a:r>
            <a:endParaRPr lang="fr-FR" sz="6000" b="1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57158" y="2428868"/>
            <a:ext cx="835824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 smtClean="0">
                <a:solidFill>
                  <a:srgbClr val="00B0F0"/>
                </a:solidFill>
              </a:rPr>
              <a:t>a short piece of writing or music which is taken from a larger piece (extract, part, piece, section)</a:t>
            </a:r>
            <a:endParaRPr lang="fr-FR" sz="4000" dirty="0">
              <a:solidFill>
                <a:srgbClr val="00B0F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1285860"/>
            <a:ext cx="885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 smtClean="0"/>
              <a:t>   e _  _  _  _  _  t</a:t>
            </a:r>
            <a:endParaRPr lang="fr-FR" sz="6000" dirty="0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3143240" y="6215082"/>
            <a:ext cx="2895600" cy="365125"/>
          </a:xfrm>
        </p:spPr>
        <p:txBody>
          <a:bodyPr/>
          <a:lstStyle/>
          <a:p>
            <a:r>
              <a:rPr lang="fr-FR" dirty="0" smtClean="0"/>
              <a:t>www.franglish.fr</a:t>
            </a:r>
            <a:endParaRPr lang="fr-FR" dirty="0"/>
          </a:p>
        </p:txBody>
      </p:sp>
      <p:sp>
        <p:nvSpPr>
          <p:cNvPr id="19" name="Espace réservé du numéro de diapositive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19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857224" y="1357298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/ 'eks3ːt 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6" grpId="1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714356"/>
            <a:ext cx="7772400" cy="1528772"/>
          </a:xfrm>
        </p:spPr>
        <p:txBody>
          <a:bodyPr>
            <a:normAutofit/>
          </a:bodyPr>
          <a:lstStyle/>
          <a:p>
            <a:r>
              <a:rPr lang="fr-FR" sz="6000" b="1" dirty="0" smtClean="0">
                <a:solidFill>
                  <a:srgbClr val="FFFF00"/>
                </a:solidFill>
              </a:rPr>
              <a:t>   RULES OF THE GAME</a:t>
            </a:r>
            <a:endParaRPr lang="fr-FR" sz="6000" b="1" dirty="0">
              <a:solidFill>
                <a:srgbClr val="FFFF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57158" y="2000240"/>
            <a:ext cx="8429684" cy="3786214"/>
          </a:xfrm>
        </p:spPr>
        <p:txBody>
          <a:bodyPr>
            <a:noAutofit/>
          </a:bodyPr>
          <a:lstStyle/>
          <a:p>
            <a:endParaRPr lang="fr-FR" sz="4800" dirty="0" smtClean="0">
              <a:solidFill>
                <a:srgbClr val="00B0F0"/>
              </a:solidFill>
            </a:endParaRPr>
          </a:p>
          <a:p>
            <a:r>
              <a:rPr lang="fr-FR" sz="2800" dirty="0" smtClean="0">
                <a:solidFill>
                  <a:srgbClr val="00B0F0"/>
                </a:solidFill>
              </a:rPr>
              <a:t>Diviser le groupe en 2 pour former 2 équipes</a:t>
            </a:r>
            <a:br>
              <a:rPr lang="fr-FR" sz="2800" dirty="0" smtClean="0">
                <a:solidFill>
                  <a:srgbClr val="00B0F0"/>
                </a:solidFill>
              </a:rPr>
            </a:br>
            <a:r>
              <a:rPr lang="fr-FR" sz="2800" dirty="0" smtClean="0">
                <a:solidFill>
                  <a:srgbClr val="00B0F0"/>
                </a:solidFill>
              </a:rPr>
              <a:t/>
            </a:r>
            <a:br>
              <a:rPr lang="fr-FR" sz="2800" dirty="0" smtClean="0">
                <a:solidFill>
                  <a:srgbClr val="00B0F0"/>
                </a:solidFill>
              </a:rPr>
            </a:br>
            <a:r>
              <a:rPr lang="fr-FR" sz="2800" dirty="0" smtClean="0">
                <a:solidFill>
                  <a:srgbClr val="00B0F0"/>
                </a:solidFill>
              </a:rPr>
              <a:t>Chaque équipe joue à tour de rôle</a:t>
            </a:r>
            <a:br>
              <a:rPr lang="fr-FR" sz="2800" dirty="0" smtClean="0">
                <a:solidFill>
                  <a:srgbClr val="00B0F0"/>
                </a:solidFill>
              </a:rPr>
            </a:br>
            <a:r>
              <a:rPr lang="fr-FR" sz="2800" dirty="0" smtClean="0">
                <a:solidFill>
                  <a:srgbClr val="00B0F0"/>
                </a:solidFill>
              </a:rPr>
              <a:t/>
            </a:r>
            <a:br>
              <a:rPr lang="fr-FR" sz="2800" dirty="0" smtClean="0">
                <a:solidFill>
                  <a:srgbClr val="00B0F0"/>
                </a:solidFill>
              </a:rPr>
            </a:br>
            <a:r>
              <a:rPr lang="fr-FR" sz="2800" dirty="0" smtClean="0">
                <a:solidFill>
                  <a:srgbClr val="00B0F0"/>
                </a:solidFill>
              </a:rPr>
              <a:t>1 mot trouvé sans aide = 3 points / avec aide = 1 point</a:t>
            </a:r>
          </a:p>
          <a:p>
            <a:r>
              <a:rPr lang="fr-FR" sz="2800" dirty="0" smtClean="0">
                <a:solidFill>
                  <a:srgbClr val="00B0F0"/>
                </a:solidFill>
              </a:rPr>
              <a:t/>
            </a:r>
            <a:br>
              <a:rPr lang="fr-FR" sz="2800" dirty="0" smtClean="0">
                <a:solidFill>
                  <a:srgbClr val="00B0F0"/>
                </a:solidFill>
              </a:rPr>
            </a:br>
            <a:r>
              <a:rPr lang="fr-FR" sz="2800" dirty="0" smtClean="0">
                <a:solidFill>
                  <a:srgbClr val="00B0F0"/>
                </a:solidFill>
              </a:rPr>
              <a:t>Le mot proposé est incorrect: le point va à l’autre équipe</a:t>
            </a:r>
            <a:br>
              <a:rPr lang="fr-FR" sz="2800" dirty="0" smtClean="0">
                <a:solidFill>
                  <a:srgbClr val="00B0F0"/>
                </a:solidFill>
              </a:rPr>
            </a:br>
            <a:endParaRPr lang="fr-FR" sz="28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43998" cy="1143000"/>
          </a:xfrm>
        </p:spPr>
        <p:txBody>
          <a:bodyPr>
            <a:normAutofit/>
          </a:bodyPr>
          <a:lstStyle/>
          <a:p>
            <a:r>
              <a:rPr lang="fr-FR" sz="6000" b="1" dirty="0" smtClean="0">
                <a:solidFill>
                  <a:srgbClr val="FFFF00"/>
                </a:solidFill>
              </a:rPr>
              <a:t>GOTHIC</a:t>
            </a:r>
            <a:endParaRPr lang="fr-FR" sz="6000" b="1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57158" y="2428868"/>
            <a:ext cx="835824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 smtClean="0">
                <a:solidFill>
                  <a:srgbClr val="00B0F0"/>
                </a:solidFill>
              </a:rPr>
              <a:t>relating to a literary style characterized by gloom, the grotesque, and the supernatural, popular especially in the late 18th century</a:t>
            </a:r>
            <a:endParaRPr lang="fr-FR" sz="4000" dirty="0">
              <a:solidFill>
                <a:srgbClr val="00B0F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1285860"/>
            <a:ext cx="885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 smtClean="0"/>
              <a:t>   G _  _  _  _  c </a:t>
            </a:r>
            <a:endParaRPr lang="fr-FR" sz="6000" dirty="0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3143240" y="6215082"/>
            <a:ext cx="2895600" cy="365125"/>
          </a:xfrm>
        </p:spPr>
        <p:txBody>
          <a:bodyPr/>
          <a:lstStyle/>
          <a:p>
            <a:r>
              <a:rPr lang="fr-FR" dirty="0" smtClean="0"/>
              <a:t>www.franglish.fr</a:t>
            </a:r>
            <a:endParaRPr lang="fr-FR" dirty="0"/>
          </a:p>
        </p:txBody>
      </p:sp>
      <p:sp>
        <p:nvSpPr>
          <p:cNvPr id="19" name="Espace réservé du numéro de diapositive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20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857224" y="1357298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/ '</a:t>
            </a:r>
            <a:r>
              <a:rPr lang="fr-FR" sz="4000" dirty="0" err="1" smtClean="0"/>
              <a:t>gɒ</a:t>
            </a:r>
            <a:r>
              <a:rPr lang="el-GR" sz="4000" dirty="0" smtClean="0"/>
              <a:t>θ</a:t>
            </a:r>
            <a:r>
              <a:rPr lang="fr-FR" sz="4000" dirty="0" err="1" smtClean="0"/>
              <a:t>ɪk</a:t>
            </a:r>
            <a:r>
              <a:rPr lang="fr-FR" sz="4000" dirty="0" smtClean="0"/>
              <a:t> 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6" grpId="1"/>
      <p:bldP spid="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43998" cy="1143000"/>
          </a:xfrm>
        </p:spPr>
        <p:txBody>
          <a:bodyPr>
            <a:normAutofit/>
          </a:bodyPr>
          <a:lstStyle/>
          <a:p>
            <a:r>
              <a:rPr lang="fr-FR" sz="6000" b="1" dirty="0" smtClean="0">
                <a:solidFill>
                  <a:srgbClr val="FFFF00"/>
                </a:solidFill>
              </a:rPr>
              <a:t>IMAGERY</a:t>
            </a:r>
            <a:endParaRPr lang="fr-FR" sz="6000" b="1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57158" y="2428868"/>
            <a:ext cx="835824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 smtClean="0">
                <a:solidFill>
                  <a:srgbClr val="00B0F0"/>
                </a:solidFill>
              </a:rPr>
              <a:t>language that appeals to one or another of the five senses : sight, sound, touch, taste, or smell. Imagery can be created by using particularly vivid adjectives, similes, and metaphors</a:t>
            </a:r>
            <a:endParaRPr lang="fr-FR" sz="4000" dirty="0">
              <a:solidFill>
                <a:srgbClr val="00B0F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1285860"/>
            <a:ext cx="885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 smtClean="0"/>
              <a:t>   i _  _  _  _  _  y</a:t>
            </a:r>
            <a:endParaRPr lang="fr-FR" sz="6000" dirty="0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3143240" y="6215082"/>
            <a:ext cx="2895600" cy="365125"/>
          </a:xfrm>
        </p:spPr>
        <p:txBody>
          <a:bodyPr/>
          <a:lstStyle/>
          <a:p>
            <a:r>
              <a:rPr lang="fr-FR" dirty="0" smtClean="0"/>
              <a:t>www.franglish.fr</a:t>
            </a:r>
            <a:endParaRPr lang="fr-FR" dirty="0"/>
          </a:p>
        </p:txBody>
      </p:sp>
      <p:sp>
        <p:nvSpPr>
          <p:cNvPr id="19" name="Espace réservé du numéro de diapositive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21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857224" y="1357298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/ '</a:t>
            </a:r>
            <a:r>
              <a:rPr lang="fr-FR" sz="4000" dirty="0" err="1" smtClean="0"/>
              <a:t>ɪmɪdʒərɪ</a:t>
            </a:r>
            <a:r>
              <a:rPr lang="fr-FR" sz="4000" dirty="0" smtClean="0"/>
              <a:t> 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6" grpId="1"/>
      <p:bldP spid="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43998" cy="1143000"/>
          </a:xfrm>
        </p:spPr>
        <p:txBody>
          <a:bodyPr>
            <a:normAutofit/>
          </a:bodyPr>
          <a:lstStyle/>
          <a:p>
            <a:r>
              <a:rPr lang="fr-FR" sz="6000" b="1" dirty="0" smtClean="0">
                <a:solidFill>
                  <a:srgbClr val="FFFF00"/>
                </a:solidFill>
              </a:rPr>
              <a:t>METONYMY</a:t>
            </a:r>
            <a:endParaRPr lang="fr-FR" sz="6000" b="1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57158" y="2428868"/>
            <a:ext cx="835824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 smtClean="0">
                <a:solidFill>
                  <a:srgbClr val="00B0F0"/>
                </a:solidFill>
              </a:rPr>
              <a:t>the substitution of a word referring to an attribute for the thing that is meant, as for example the use of the crown to refer to a monarch</a:t>
            </a:r>
            <a:endParaRPr lang="fr-FR" sz="4000" dirty="0">
              <a:solidFill>
                <a:srgbClr val="00B0F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1285860"/>
            <a:ext cx="885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 smtClean="0"/>
              <a:t>   m _  _  _  _  _  _  y    </a:t>
            </a:r>
            <a:endParaRPr lang="fr-FR" sz="6000" dirty="0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3143240" y="6215082"/>
            <a:ext cx="2895600" cy="365125"/>
          </a:xfrm>
        </p:spPr>
        <p:txBody>
          <a:bodyPr/>
          <a:lstStyle/>
          <a:p>
            <a:r>
              <a:rPr lang="fr-FR" dirty="0" smtClean="0"/>
              <a:t>www.franglish.fr</a:t>
            </a:r>
            <a:endParaRPr lang="fr-FR" dirty="0"/>
          </a:p>
        </p:txBody>
      </p:sp>
      <p:sp>
        <p:nvSpPr>
          <p:cNvPr id="19" name="Espace réservé du numéro de diapositive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22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857224" y="1357298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/ </a:t>
            </a:r>
            <a:r>
              <a:rPr lang="fr-FR" sz="4000" dirty="0" err="1" smtClean="0"/>
              <a:t>mɪ</a:t>
            </a:r>
            <a:r>
              <a:rPr lang="fr-FR" sz="4000" dirty="0" smtClean="0"/>
              <a:t>ˈ</a:t>
            </a:r>
            <a:r>
              <a:rPr lang="fr-FR" sz="4000" dirty="0" err="1" smtClean="0"/>
              <a:t>tɒnɪmɪ</a:t>
            </a:r>
            <a:r>
              <a:rPr lang="fr-FR" sz="4000" dirty="0" smtClean="0"/>
              <a:t> 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6" grpId="1"/>
      <p:bldP spid="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43998" cy="1143000"/>
          </a:xfrm>
        </p:spPr>
        <p:txBody>
          <a:bodyPr>
            <a:normAutofit/>
          </a:bodyPr>
          <a:lstStyle/>
          <a:p>
            <a:r>
              <a:rPr lang="fr-FR" sz="6000" b="1" dirty="0" smtClean="0">
                <a:solidFill>
                  <a:srgbClr val="FFFF00"/>
                </a:solidFill>
              </a:rPr>
              <a:t>PATHOS</a:t>
            </a:r>
            <a:endParaRPr lang="fr-FR" sz="6000" b="1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57158" y="2428868"/>
            <a:ext cx="835824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 smtClean="0">
                <a:solidFill>
                  <a:srgbClr val="00B0F0"/>
                </a:solidFill>
              </a:rPr>
              <a:t>a quality in a situation, film, or play that makes people feel sadness, sorrow and pity</a:t>
            </a:r>
            <a:endParaRPr lang="fr-FR" sz="4000" dirty="0">
              <a:solidFill>
                <a:srgbClr val="00B0F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1285860"/>
            <a:ext cx="885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 smtClean="0"/>
              <a:t>   p _  _  _  _ s </a:t>
            </a:r>
            <a:endParaRPr lang="fr-FR" sz="6000" dirty="0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3143240" y="6215082"/>
            <a:ext cx="2895600" cy="365125"/>
          </a:xfrm>
        </p:spPr>
        <p:txBody>
          <a:bodyPr/>
          <a:lstStyle/>
          <a:p>
            <a:r>
              <a:rPr lang="fr-FR" dirty="0" smtClean="0"/>
              <a:t>www.franglish.fr</a:t>
            </a:r>
            <a:endParaRPr lang="fr-FR" dirty="0"/>
          </a:p>
        </p:txBody>
      </p:sp>
      <p:sp>
        <p:nvSpPr>
          <p:cNvPr id="19" name="Espace réservé du numéro de diapositive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23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857224" y="1357298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/ '</a:t>
            </a:r>
            <a:r>
              <a:rPr lang="fr-FR" sz="4000" dirty="0" err="1" smtClean="0"/>
              <a:t>peɪ</a:t>
            </a:r>
            <a:r>
              <a:rPr lang="el-GR" sz="4000" dirty="0" smtClean="0"/>
              <a:t>θ</a:t>
            </a:r>
            <a:r>
              <a:rPr lang="fr-FR" sz="4000" dirty="0" err="1" smtClean="0"/>
              <a:t>ɒs</a:t>
            </a:r>
            <a:r>
              <a:rPr lang="fr-FR" sz="4000" dirty="0" smtClean="0"/>
              <a:t> 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6" grpId="1"/>
      <p:bldP spid="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43998" cy="1143000"/>
          </a:xfrm>
        </p:spPr>
        <p:txBody>
          <a:bodyPr>
            <a:normAutofit/>
          </a:bodyPr>
          <a:lstStyle/>
          <a:p>
            <a:r>
              <a:rPr lang="fr-FR" sz="6000" b="1" dirty="0" smtClean="0">
                <a:solidFill>
                  <a:srgbClr val="FFFF00"/>
                </a:solidFill>
              </a:rPr>
              <a:t>SLANG</a:t>
            </a:r>
            <a:endParaRPr lang="fr-FR" sz="6000" b="1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57158" y="2428868"/>
            <a:ext cx="835824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 smtClean="0">
                <a:solidFill>
                  <a:srgbClr val="00B0F0"/>
                </a:solidFill>
              </a:rPr>
              <a:t>words, expressions and meanings that are informal and are used by people who know each other very well or who have the same interests. </a:t>
            </a:r>
            <a:br>
              <a:rPr lang="en-US" sz="4000" i="1" dirty="0" smtClean="0">
                <a:solidFill>
                  <a:srgbClr val="00B0F0"/>
                </a:solidFill>
              </a:rPr>
            </a:br>
            <a:r>
              <a:rPr lang="en-US" sz="4000" i="1" dirty="0" smtClean="0">
                <a:solidFill>
                  <a:srgbClr val="00B0F0"/>
                </a:solidFill>
              </a:rPr>
              <a:t>Not suitable for formal usage !</a:t>
            </a:r>
            <a:endParaRPr lang="fr-FR" sz="4000" dirty="0">
              <a:solidFill>
                <a:srgbClr val="00B0F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1285860"/>
            <a:ext cx="885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 smtClean="0"/>
              <a:t>   s _  _  _  g   </a:t>
            </a:r>
            <a:endParaRPr lang="fr-FR" sz="6000" dirty="0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3143240" y="6215082"/>
            <a:ext cx="2895600" cy="365125"/>
          </a:xfrm>
        </p:spPr>
        <p:txBody>
          <a:bodyPr/>
          <a:lstStyle/>
          <a:p>
            <a:r>
              <a:rPr lang="fr-FR" dirty="0" smtClean="0"/>
              <a:t>www.franglish.fr</a:t>
            </a:r>
            <a:endParaRPr lang="fr-FR" dirty="0"/>
          </a:p>
        </p:txBody>
      </p:sp>
      <p:sp>
        <p:nvSpPr>
          <p:cNvPr id="19" name="Espace réservé du numéro de diapositive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24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857224" y="1357298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/ </a:t>
            </a:r>
            <a:r>
              <a:rPr lang="fr-FR" sz="4000" dirty="0" err="1" smtClean="0"/>
              <a:t>slæŋ</a:t>
            </a:r>
            <a:r>
              <a:rPr lang="fr-FR" sz="4000" dirty="0" smtClean="0"/>
              <a:t> 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6" grpId="1"/>
      <p:bldP spid="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43998" cy="1143000"/>
          </a:xfrm>
        </p:spPr>
        <p:txBody>
          <a:bodyPr>
            <a:normAutofit/>
          </a:bodyPr>
          <a:lstStyle/>
          <a:p>
            <a:r>
              <a:rPr lang="fr-FR" sz="6000" b="1" dirty="0" smtClean="0">
                <a:solidFill>
                  <a:srgbClr val="FFFF00"/>
                </a:solidFill>
              </a:rPr>
              <a:t>TWIST</a:t>
            </a:r>
            <a:endParaRPr lang="fr-FR" sz="6000" b="1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57158" y="2428868"/>
            <a:ext cx="835824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 smtClean="0">
                <a:solidFill>
                  <a:srgbClr val="00B0F0"/>
                </a:solidFill>
              </a:rPr>
              <a:t> in a novel, play, etc. an unexpected event, revelation, or other significant development </a:t>
            </a:r>
            <a:endParaRPr lang="fr-FR" sz="4000" dirty="0">
              <a:solidFill>
                <a:srgbClr val="00B0F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1285860"/>
            <a:ext cx="885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 smtClean="0"/>
              <a:t>   t _  _  _  t    </a:t>
            </a:r>
            <a:endParaRPr lang="fr-FR" sz="6000" dirty="0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3143240" y="6215082"/>
            <a:ext cx="2895600" cy="365125"/>
          </a:xfrm>
        </p:spPr>
        <p:txBody>
          <a:bodyPr/>
          <a:lstStyle/>
          <a:p>
            <a:r>
              <a:rPr lang="fr-FR" dirty="0" smtClean="0"/>
              <a:t>www.franglish.fr</a:t>
            </a:r>
            <a:endParaRPr lang="fr-FR" dirty="0"/>
          </a:p>
        </p:txBody>
      </p:sp>
      <p:sp>
        <p:nvSpPr>
          <p:cNvPr id="19" name="Espace réservé du numéro de diapositive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25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857224" y="1357298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/ </a:t>
            </a:r>
            <a:r>
              <a:rPr lang="fr-FR" sz="4000" dirty="0" err="1" smtClean="0"/>
              <a:t>twɪst</a:t>
            </a:r>
            <a:r>
              <a:rPr lang="fr-FR" sz="4000" dirty="0" smtClean="0"/>
              <a:t> 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6" grpId="1"/>
      <p:bldP spid="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43998" cy="1143000"/>
          </a:xfrm>
        </p:spPr>
        <p:txBody>
          <a:bodyPr>
            <a:normAutofit/>
          </a:bodyPr>
          <a:lstStyle/>
          <a:p>
            <a:r>
              <a:rPr lang="fr-FR" sz="6000" b="1" dirty="0" smtClean="0">
                <a:solidFill>
                  <a:srgbClr val="FFFF00"/>
                </a:solidFill>
              </a:rPr>
              <a:t>ANACHRONISM</a:t>
            </a:r>
            <a:endParaRPr lang="fr-FR" sz="6000" b="1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57158" y="2428868"/>
            <a:ext cx="835824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 smtClean="0">
                <a:solidFill>
                  <a:srgbClr val="00B0F0"/>
                </a:solidFill>
              </a:rPr>
              <a:t>assignment of something to a time when it was not in existence</a:t>
            </a:r>
            <a:endParaRPr lang="fr-FR" sz="4000" dirty="0">
              <a:solidFill>
                <a:srgbClr val="00B0F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1285860"/>
            <a:ext cx="885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 smtClean="0"/>
              <a:t>   a _  _  _  _  _  _  _  _  _ n    </a:t>
            </a:r>
            <a:endParaRPr lang="fr-FR" sz="6000" dirty="0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3143240" y="6215082"/>
            <a:ext cx="2895600" cy="365125"/>
          </a:xfrm>
        </p:spPr>
        <p:txBody>
          <a:bodyPr/>
          <a:lstStyle/>
          <a:p>
            <a:r>
              <a:rPr lang="fr-FR" dirty="0" smtClean="0"/>
              <a:t>www.franglish.fr</a:t>
            </a:r>
            <a:endParaRPr lang="fr-FR" dirty="0"/>
          </a:p>
        </p:txBody>
      </p:sp>
      <p:sp>
        <p:nvSpPr>
          <p:cNvPr id="19" name="Espace réservé du numéro de diapositive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26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857224" y="1357298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/ ə '</a:t>
            </a:r>
            <a:r>
              <a:rPr lang="fr-FR" sz="4000" dirty="0" err="1" smtClean="0"/>
              <a:t>nækrənɪzəm</a:t>
            </a:r>
            <a:r>
              <a:rPr lang="fr-FR" sz="4000" dirty="0" smtClean="0"/>
              <a:t> 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6" grpId="1"/>
      <p:bldP spid="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43998" cy="1143000"/>
          </a:xfrm>
        </p:spPr>
        <p:txBody>
          <a:bodyPr>
            <a:normAutofit/>
          </a:bodyPr>
          <a:lstStyle/>
          <a:p>
            <a:r>
              <a:rPr lang="fr-FR" sz="6000" b="1" dirty="0" smtClean="0">
                <a:solidFill>
                  <a:srgbClr val="FFFF00"/>
                </a:solidFill>
              </a:rPr>
              <a:t>ARCHAISM</a:t>
            </a:r>
            <a:endParaRPr lang="fr-FR" sz="6000" b="1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57158" y="2428868"/>
            <a:ext cx="835824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 smtClean="0">
                <a:solidFill>
                  <a:srgbClr val="00B0F0"/>
                </a:solidFill>
              </a:rPr>
              <a:t>the adoption or imitation of something extremely old or extremely </a:t>
            </a:r>
            <a:br>
              <a:rPr lang="en-US" sz="4000" i="1" dirty="0" smtClean="0">
                <a:solidFill>
                  <a:srgbClr val="00B0F0"/>
                </a:solidFill>
              </a:rPr>
            </a:br>
            <a:r>
              <a:rPr lang="en-US" sz="4000" i="1" dirty="0" smtClean="0">
                <a:solidFill>
                  <a:srgbClr val="00B0F0"/>
                </a:solidFill>
              </a:rPr>
              <a:t>old-fashioned</a:t>
            </a:r>
            <a:endParaRPr lang="fr-FR" sz="4000" dirty="0">
              <a:solidFill>
                <a:srgbClr val="00B0F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1285860"/>
            <a:ext cx="885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 smtClean="0"/>
              <a:t>   a _  _  _  _  _  _  m    </a:t>
            </a:r>
            <a:endParaRPr lang="fr-FR" sz="6000" dirty="0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3143240" y="6215082"/>
            <a:ext cx="2895600" cy="365125"/>
          </a:xfrm>
        </p:spPr>
        <p:txBody>
          <a:bodyPr/>
          <a:lstStyle/>
          <a:p>
            <a:r>
              <a:rPr lang="fr-FR" dirty="0" smtClean="0"/>
              <a:t>www.franglish.fr</a:t>
            </a:r>
            <a:endParaRPr lang="fr-FR" dirty="0"/>
          </a:p>
        </p:txBody>
      </p:sp>
      <p:sp>
        <p:nvSpPr>
          <p:cNvPr id="19" name="Espace réservé du numéro de diapositive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27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857224" y="1357298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/ ɑː '</a:t>
            </a:r>
            <a:r>
              <a:rPr lang="fr-FR" sz="4000" dirty="0" err="1" smtClean="0"/>
              <a:t>keɪɪzəm</a:t>
            </a:r>
            <a:r>
              <a:rPr lang="fr-FR" sz="4000" dirty="0" smtClean="0"/>
              <a:t>  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6" grpId="1"/>
      <p:bldP spid="8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43998" cy="1143000"/>
          </a:xfrm>
        </p:spPr>
        <p:txBody>
          <a:bodyPr>
            <a:normAutofit/>
          </a:bodyPr>
          <a:lstStyle/>
          <a:p>
            <a:r>
              <a:rPr lang="fr-FR" sz="6000" b="1" dirty="0" smtClean="0">
                <a:solidFill>
                  <a:srgbClr val="FFFF00"/>
                </a:solidFill>
              </a:rPr>
              <a:t>CLUE</a:t>
            </a:r>
            <a:endParaRPr lang="fr-FR" sz="6000" b="1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57158" y="2428868"/>
            <a:ext cx="835824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 smtClean="0">
                <a:solidFill>
                  <a:srgbClr val="00B0F0"/>
                </a:solidFill>
              </a:rPr>
              <a:t>something that helps to solve a problem or unravel a mystery</a:t>
            </a:r>
            <a:endParaRPr lang="fr-FR" sz="4000" dirty="0">
              <a:solidFill>
                <a:srgbClr val="00B0F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1285860"/>
            <a:ext cx="885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 smtClean="0"/>
              <a:t>   c _  _  e</a:t>
            </a:r>
            <a:endParaRPr lang="fr-FR" sz="6000" dirty="0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3143240" y="6215082"/>
            <a:ext cx="2895600" cy="365125"/>
          </a:xfrm>
        </p:spPr>
        <p:txBody>
          <a:bodyPr/>
          <a:lstStyle/>
          <a:p>
            <a:r>
              <a:rPr lang="fr-FR" dirty="0" smtClean="0"/>
              <a:t>www.franglish.fr</a:t>
            </a:r>
            <a:endParaRPr lang="fr-FR" dirty="0"/>
          </a:p>
        </p:txBody>
      </p:sp>
      <p:sp>
        <p:nvSpPr>
          <p:cNvPr id="19" name="Espace réservé du numéro de diapositive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28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857224" y="1357298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/ </a:t>
            </a:r>
            <a:r>
              <a:rPr lang="fr-FR" sz="4000" dirty="0" err="1" smtClean="0"/>
              <a:t>klu</a:t>
            </a:r>
            <a:r>
              <a:rPr lang="fr-FR" sz="4000" dirty="0" smtClean="0"/>
              <a:t>ː 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6" grpId="1"/>
      <p:bldP spid="8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43998" cy="1143000"/>
          </a:xfrm>
        </p:spPr>
        <p:txBody>
          <a:bodyPr>
            <a:normAutofit/>
          </a:bodyPr>
          <a:lstStyle/>
          <a:p>
            <a:r>
              <a:rPr lang="fr-FR" sz="6000" b="1" dirty="0" smtClean="0">
                <a:solidFill>
                  <a:srgbClr val="FFFF00"/>
                </a:solidFill>
              </a:rPr>
              <a:t>DYSTOPIA</a:t>
            </a:r>
            <a:endParaRPr lang="fr-FR" sz="6000" b="1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57158" y="2428868"/>
            <a:ext cx="835824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 smtClean="0">
                <a:solidFill>
                  <a:srgbClr val="00B0F0"/>
                </a:solidFill>
              </a:rPr>
              <a:t>an anti-utopian story in which, instead of a paradise, all goes wrong in the attempt to create a perfect society</a:t>
            </a:r>
            <a:endParaRPr lang="fr-FR" sz="4000" dirty="0">
              <a:solidFill>
                <a:srgbClr val="00B0F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1285860"/>
            <a:ext cx="885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 smtClean="0"/>
              <a:t>   d  _  _  _  _  _  _  a    </a:t>
            </a:r>
            <a:endParaRPr lang="fr-FR" sz="6000" dirty="0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3143240" y="6215082"/>
            <a:ext cx="2895600" cy="365125"/>
          </a:xfrm>
        </p:spPr>
        <p:txBody>
          <a:bodyPr/>
          <a:lstStyle/>
          <a:p>
            <a:r>
              <a:rPr lang="fr-FR" dirty="0" smtClean="0"/>
              <a:t>www.franglish.fr</a:t>
            </a:r>
            <a:endParaRPr lang="fr-FR" dirty="0"/>
          </a:p>
        </p:txBody>
      </p:sp>
      <p:sp>
        <p:nvSpPr>
          <p:cNvPr id="19" name="Espace réservé du numéro de diapositive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29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857224" y="1357298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/ </a:t>
            </a:r>
            <a:r>
              <a:rPr lang="fr-FR" sz="4000" dirty="0" err="1" smtClean="0"/>
              <a:t>dɪs</a:t>
            </a:r>
            <a:r>
              <a:rPr lang="fr-FR" sz="4000" dirty="0" smtClean="0"/>
              <a:t>ˈ</a:t>
            </a:r>
            <a:r>
              <a:rPr lang="fr-FR" sz="4000" dirty="0" err="1" smtClean="0"/>
              <a:t>təʊpiə</a:t>
            </a:r>
            <a:r>
              <a:rPr lang="fr-FR" sz="4000" dirty="0" smtClean="0"/>
              <a:t> 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6" grpId="1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43998" cy="1143000"/>
          </a:xfrm>
        </p:spPr>
        <p:txBody>
          <a:bodyPr>
            <a:normAutofit/>
          </a:bodyPr>
          <a:lstStyle/>
          <a:p>
            <a:r>
              <a:rPr lang="fr-FR" sz="6000" b="1" dirty="0" smtClean="0">
                <a:solidFill>
                  <a:srgbClr val="FFFF00"/>
                </a:solidFill>
              </a:rPr>
              <a:t>ALLEGORY</a:t>
            </a:r>
            <a:endParaRPr lang="fr-FR" sz="6000" b="1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57158" y="2428868"/>
            <a:ext cx="835824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 smtClean="0">
                <a:solidFill>
                  <a:srgbClr val="00B0F0"/>
                </a:solidFill>
              </a:rPr>
              <a:t>a story in which the characters and their actions represent general truths about human conduct</a:t>
            </a:r>
            <a:endParaRPr lang="fr-FR" sz="4000" dirty="0">
              <a:solidFill>
                <a:srgbClr val="00B0F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1285860"/>
            <a:ext cx="885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 smtClean="0"/>
              <a:t>   a _  _  _  _  _  _  y    </a:t>
            </a:r>
            <a:endParaRPr lang="fr-FR" sz="6000" dirty="0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3143240" y="6215082"/>
            <a:ext cx="2895600" cy="365125"/>
          </a:xfrm>
        </p:spPr>
        <p:txBody>
          <a:bodyPr/>
          <a:lstStyle/>
          <a:p>
            <a:r>
              <a:rPr lang="fr-FR" dirty="0" smtClean="0"/>
              <a:t>www.franglish.fr</a:t>
            </a:r>
            <a:endParaRPr lang="fr-FR" dirty="0"/>
          </a:p>
        </p:txBody>
      </p:sp>
      <p:sp>
        <p:nvSpPr>
          <p:cNvPr id="19" name="Espace réservé du numéro de diapositive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857224" y="1357298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/ </a:t>
            </a:r>
            <a:r>
              <a:rPr lang="fr-FR" sz="4000" dirty="0" smtClean="0"/>
              <a:t>‘</a:t>
            </a:r>
            <a:r>
              <a:rPr lang="fr-FR" sz="4000" dirty="0" err="1" smtClean="0"/>
              <a:t>æ</a:t>
            </a:r>
            <a:r>
              <a:rPr lang="fr-FR" sz="4000" dirty="0" err="1" smtClean="0"/>
              <a:t>lɪgərɪ</a:t>
            </a:r>
            <a:r>
              <a:rPr lang="fr-FR" sz="4000" dirty="0" smtClean="0"/>
              <a:t> </a:t>
            </a:r>
            <a:r>
              <a:rPr lang="fr-FR" sz="4000" dirty="0" smtClean="0"/>
              <a:t>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6" grpId="1"/>
      <p:bldP spid="8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43998" cy="1143000"/>
          </a:xfrm>
        </p:spPr>
        <p:txBody>
          <a:bodyPr>
            <a:normAutofit/>
          </a:bodyPr>
          <a:lstStyle/>
          <a:p>
            <a:r>
              <a:rPr lang="fr-FR" sz="6000" b="1" dirty="0" smtClean="0">
                <a:solidFill>
                  <a:srgbClr val="FFFF00"/>
                </a:solidFill>
              </a:rPr>
              <a:t>EXTENDED METAPHOR</a:t>
            </a:r>
            <a:endParaRPr lang="fr-FR" sz="6000" b="1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57158" y="3286124"/>
            <a:ext cx="835824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 smtClean="0">
                <a:solidFill>
                  <a:srgbClr val="00B0F0"/>
                </a:solidFill>
              </a:rPr>
              <a:t>a comparison between two unlike things that continues throughout a series of sentences in a paragraph or lines in a poem </a:t>
            </a:r>
            <a:endParaRPr lang="fr-FR" sz="4000" dirty="0">
              <a:solidFill>
                <a:srgbClr val="00B0F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1285860"/>
            <a:ext cx="885831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 smtClean="0"/>
              <a:t>   e _  _  _  _  _  _  d</a:t>
            </a:r>
            <a:br>
              <a:rPr lang="fr-FR" sz="6000" dirty="0" smtClean="0"/>
            </a:br>
            <a:r>
              <a:rPr lang="fr-FR" sz="6000" dirty="0" smtClean="0"/>
              <a:t>m  _  _  _  _  _  _ r    </a:t>
            </a:r>
            <a:endParaRPr lang="fr-FR" sz="6000" dirty="0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3143240" y="6215082"/>
            <a:ext cx="2895600" cy="365125"/>
          </a:xfrm>
        </p:spPr>
        <p:txBody>
          <a:bodyPr/>
          <a:lstStyle/>
          <a:p>
            <a:r>
              <a:rPr lang="fr-FR" dirty="0" smtClean="0"/>
              <a:t>www.franglish.fr</a:t>
            </a:r>
            <a:endParaRPr lang="fr-FR" dirty="0"/>
          </a:p>
        </p:txBody>
      </p:sp>
      <p:sp>
        <p:nvSpPr>
          <p:cNvPr id="19" name="Espace réservé du numéro de diapositive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30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857224" y="1357298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/ </a:t>
            </a:r>
            <a:r>
              <a:rPr lang="fr-FR" sz="4000" dirty="0" err="1" smtClean="0"/>
              <a:t>ɪk</a:t>
            </a:r>
            <a:r>
              <a:rPr lang="fr-FR" sz="4000" dirty="0" smtClean="0"/>
              <a:t> '</a:t>
            </a:r>
            <a:r>
              <a:rPr lang="fr-FR" sz="4000" dirty="0" err="1" smtClean="0"/>
              <a:t>stendɪd</a:t>
            </a:r>
            <a:r>
              <a:rPr lang="fr-FR" sz="4000" dirty="0" smtClean="0"/>
              <a:t>  '</a:t>
            </a:r>
            <a:r>
              <a:rPr lang="fr-FR" sz="4000" dirty="0" err="1" smtClean="0"/>
              <a:t>metəfə</a:t>
            </a:r>
            <a:r>
              <a:rPr lang="fr-FR" sz="4000" dirty="0" smtClean="0"/>
              <a:t>ʳ 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6" grpId="1"/>
      <p:bldP spid="8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43998" cy="1143000"/>
          </a:xfrm>
        </p:spPr>
        <p:txBody>
          <a:bodyPr>
            <a:normAutofit/>
          </a:bodyPr>
          <a:lstStyle/>
          <a:p>
            <a:r>
              <a:rPr lang="fr-FR" sz="6000" b="1" dirty="0" smtClean="0">
                <a:solidFill>
                  <a:srgbClr val="FFFF00"/>
                </a:solidFill>
              </a:rPr>
              <a:t>HAGIOGRAPHY</a:t>
            </a:r>
            <a:endParaRPr lang="fr-FR" sz="6000" b="1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57158" y="2428868"/>
            <a:ext cx="835824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 smtClean="0">
                <a:solidFill>
                  <a:srgbClr val="00B0F0"/>
                </a:solidFill>
              </a:rPr>
              <a:t>any biography that idealizes </a:t>
            </a:r>
            <a:br>
              <a:rPr lang="en-US" sz="4000" i="1" dirty="0" smtClean="0">
                <a:solidFill>
                  <a:srgbClr val="00B0F0"/>
                </a:solidFill>
              </a:rPr>
            </a:br>
            <a:r>
              <a:rPr lang="en-US" sz="4000" i="1" dirty="0" smtClean="0">
                <a:solidFill>
                  <a:srgbClr val="00B0F0"/>
                </a:solidFill>
              </a:rPr>
              <a:t>or idolizes its subject</a:t>
            </a:r>
            <a:endParaRPr lang="fr-FR" sz="4000" dirty="0">
              <a:solidFill>
                <a:srgbClr val="00B0F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1285860"/>
            <a:ext cx="885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 smtClean="0"/>
              <a:t>   h _  _  _  _  _  _  _  _  _ y    </a:t>
            </a:r>
            <a:endParaRPr lang="fr-FR" sz="6000" dirty="0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3143240" y="6215082"/>
            <a:ext cx="2895600" cy="365125"/>
          </a:xfrm>
        </p:spPr>
        <p:txBody>
          <a:bodyPr/>
          <a:lstStyle/>
          <a:p>
            <a:r>
              <a:rPr lang="fr-FR" dirty="0" smtClean="0"/>
              <a:t>www.franglish.fr</a:t>
            </a:r>
            <a:endParaRPr lang="fr-FR" dirty="0"/>
          </a:p>
        </p:txBody>
      </p:sp>
      <p:sp>
        <p:nvSpPr>
          <p:cNvPr id="19" name="Espace réservé du numéro de diapositive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31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857224" y="1357298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/ ˌ</a:t>
            </a:r>
            <a:r>
              <a:rPr lang="fr-FR" sz="4000" dirty="0" err="1" smtClean="0"/>
              <a:t>hæɡɪ</a:t>
            </a:r>
            <a:r>
              <a:rPr lang="fr-FR" sz="4000" dirty="0" smtClean="0"/>
              <a:t>ˈ</a:t>
            </a:r>
            <a:r>
              <a:rPr lang="fr-FR" sz="4000" dirty="0" err="1" smtClean="0"/>
              <a:t>ɒɡrəfɪ</a:t>
            </a:r>
            <a:r>
              <a:rPr lang="fr-FR" sz="4000" dirty="0" smtClean="0"/>
              <a:t> 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6" grpId="1"/>
      <p:bldP spid="8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43998" cy="1143000"/>
          </a:xfrm>
        </p:spPr>
        <p:txBody>
          <a:bodyPr>
            <a:normAutofit/>
          </a:bodyPr>
          <a:lstStyle/>
          <a:p>
            <a:r>
              <a:rPr lang="fr-FR" sz="6000" b="1" dirty="0" smtClean="0">
                <a:solidFill>
                  <a:srgbClr val="FFFF00"/>
                </a:solidFill>
              </a:rPr>
              <a:t>INTERTEXTUALITY</a:t>
            </a:r>
            <a:endParaRPr lang="fr-FR" sz="6000" b="1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57158" y="2428868"/>
            <a:ext cx="835824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 smtClean="0">
                <a:solidFill>
                  <a:srgbClr val="00B0F0"/>
                </a:solidFill>
              </a:rPr>
              <a:t>the relationships or links that may be found among different books or texts</a:t>
            </a:r>
            <a:endParaRPr lang="fr-FR" sz="4000" dirty="0">
              <a:solidFill>
                <a:srgbClr val="00B0F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1285860"/>
            <a:ext cx="885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 smtClean="0"/>
              <a:t>   i _ _ _ _ _ _ _ _ _ _ _ _ _ y    </a:t>
            </a:r>
            <a:endParaRPr lang="fr-FR" sz="6000" dirty="0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3143240" y="6215082"/>
            <a:ext cx="2895600" cy="365125"/>
          </a:xfrm>
        </p:spPr>
        <p:txBody>
          <a:bodyPr/>
          <a:lstStyle/>
          <a:p>
            <a:r>
              <a:rPr lang="fr-FR" dirty="0" smtClean="0"/>
              <a:t>www.franglish.fr</a:t>
            </a:r>
            <a:endParaRPr lang="fr-FR" dirty="0"/>
          </a:p>
        </p:txBody>
      </p:sp>
      <p:sp>
        <p:nvSpPr>
          <p:cNvPr id="19" name="Espace réservé du numéro de diapositive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32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857224" y="1357298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/ ˈ</a:t>
            </a:r>
            <a:r>
              <a:rPr lang="fr-FR" sz="4000" dirty="0" err="1" smtClean="0"/>
              <a:t>ɪntə</a:t>
            </a:r>
            <a:r>
              <a:rPr lang="fr-FR" sz="4000" dirty="0" smtClean="0"/>
              <a:t>ˈ</a:t>
            </a:r>
            <a:r>
              <a:rPr lang="fr-FR" sz="4000" dirty="0" err="1" smtClean="0"/>
              <a:t>tɛkstju</a:t>
            </a:r>
            <a:r>
              <a:rPr lang="fr-FR" sz="4000" dirty="0" smtClean="0"/>
              <a:t>ːˌ</a:t>
            </a:r>
            <a:r>
              <a:rPr lang="fr-FR" sz="4000" dirty="0" err="1" smtClean="0"/>
              <a:t>ælɪtɪ</a:t>
            </a:r>
            <a:r>
              <a:rPr lang="fr-FR" sz="4000" dirty="0" smtClean="0"/>
              <a:t>  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6" grpId="1"/>
      <p:bldP spid="8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43998" cy="1143000"/>
          </a:xfrm>
        </p:spPr>
        <p:txBody>
          <a:bodyPr>
            <a:normAutofit/>
          </a:bodyPr>
          <a:lstStyle/>
          <a:p>
            <a:r>
              <a:rPr lang="fr-FR" sz="6000" b="1" dirty="0" smtClean="0">
                <a:solidFill>
                  <a:srgbClr val="FFFF00"/>
                </a:solidFill>
              </a:rPr>
              <a:t>ONOMATOPOEIA</a:t>
            </a:r>
            <a:endParaRPr lang="fr-FR" sz="6000" b="1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57158" y="2428868"/>
            <a:ext cx="835824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 smtClean="0">
                <a:solidFill>
                  <a:srgbClr val="00B0F0"/>
                </a:solidFill>
              </a:rPr>
              <a:t> the use of words which sound like the noise they refer to. 'Hiss', 'buzz', and 'rat-a-tat-tat' are examples</a:t>
            </a:r>
            <a:endParaRPr lang="fr-FR" sz="4000" dirty="0">
              <a:solidFill>
                <a:srgbClr val="00B0F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1285860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 smtClean="0"/>
              <a:t>   o _  _  _  _  _  _  _  _  _  _ a    </a:t>
            </a:r>
            <a:endParaRPr lang="fr-FR" sz="6000" dirty="0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3143240" y="6215082"/>
            <a:ext cx="2895600" cy="365125"/>
          </a:xfrm>
        </p:spPr>
        <p:txBody>
          <a:bodyPr/>
          <a:lstStyle/>
          <a:p>
            <a:r>
              <a:rPr lang="fr-FR" dirty="0" smtClean="0"/>
              <a:t>www.franglish.fr</a:t>
            </a:r>
            <a:endParaRPr lang="fr-FR" dirty="0"/>
          </a:p>
        </p:txBody>
      </p:sp>
      <p:sp>
        <p:nvSpPr>
          <p:cNvPr id="19" name="Espace réservé du numéro de diapositive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33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857224" y="1357298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/ ˌ</a:t>
            </a:r>
            <a:r>
              <a:rPr lang="fr-FR" sz="4000" dirty="0" err="1" smtClean="0"/>
              <a:t>ɒnə</a:t>
            </a:r>
            <a:r>
              <a:rPr lang="fr-FR" sz="4000" dirty="0" smtClean="0"/>
              <a:t>ˌ</a:t>
            </a:r>
            <a:r>
              <a:rPr lang="fr-FR" sz="4000" dirty="0" err="1" smtClean="0"/>
              <a:t>mætə</a:t>
            </a:r>
            <a:r>
              <a:rPr lang="fr-FR" sz="4000" dirty="0" smtClean="0"/>
              <a:t>'</a:t>
            </a:r>
            <a:r>
              <a:rPr lang="fr-FR" sz="4000" dirty="0" err="1" smtClean="0"/>
              <a:t>piːə</a:t>
            </a:r>
            <a:r>
              <a:rPr lang="fr-FR" sz="4000" dirty="0" smtClean="0"/>
              <a:t> 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6" grpId="1"/>
      <p:bldP spid="8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43998" cy="1143000"/>
          </a:xfrm>
        </p:spPr>
        <p:txBody>
          <a:bodyPr>
            <a:normAutofit/>
          </a:bodyPr>
          <a:lstStyle/>
          <a:p>
            <a:r>
              <a:rPr lang="fr-FR" sz="6000" b="1" dirty="0" smtClean="0">
                <a:solidFill>
                  <a:srgbClr val="FFFF00"/>
                </a:solidFill>
              </a:rPr>
              <a:t>PLAGIARISM</a:t>
            </a:r>
            <a:endParaRPr lang="fr-FR" sz="6000" b="1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57158" y="2428868"/>
            <a:ext cx="835824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 smtClean="0">
                <a:solidFill>
                  <a:srgbClr val="00B0F0"/>
                </a:solidFill>
              </a:rPr>
              <a:t>copying someone else's work and passing it off as your own</a:t>
            </a:r>
            <a:endParaRPr lang="fr-FR" sz="4000" dirty="0">
              <a:solidFill>
                <a:srgbClr val="00B0F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1285860"/>
            <a:ext cx="885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 smtClean="0"/>
              <a:t>   p _  _  _  _  _  _  _  _  m    </a:t>
            </a:r>
            <a:endParaRPr lang="fr-FR" sz="6000" dirty="0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3143240" y="6215082"/>
            <a:ext cx="2895600" cy="365125"/>
          </a:xfrm>
        </p:spPr>
        <p:txBody>
          <a:bodyPr/>
          <a:lstStyle/>
          <a:p>
            <a:r>
              <a:rPr lang="fr-FR" dirty="0" smtClean="0"/>
              <a:t>www.franglish.fr</a:t>
            </a:r>
            <a:endParaRPr lang="fr-FR" dirty="0"/>
          </a:p>
        </p:txBody>
      </p:sp>
      <p:sp>
        <p:nvSpPr>
          <p:cNvPr id="19" name="Espace réservé du numéro de diapositive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34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857224" y="1357298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/ '</a:t>
            </a:r>
            <a:r>
              <a:rPr lang="fr-FR" sz="4000" dirty="0" err="1" smtClean="0"/>
              <a:t>pleɪdʒɪərɪzəm</a:t>
            </a:r>
            <a:r>
              <a:rPr lang="fr-FR" sz="4000" dirty="0" smtClean="0"/>
              <a:t> 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6" grpId="1"/>
      <p:bldP spid="8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43998" cy="1143000"/>
          </a:xfrm>
        </p:spPr>
        <p:txBody>
          <a:bodyPr>
            <a:normAutofit/>
          </a:bodyPr>
          <a:lstStyle/>
          <a:p>
            <a:r>
              <a:rPr lang="fr-FR" sz="6000" b="1" dirty="0" smtClean="0">
                <a:solidFill>
                  <a:srgbClr val="FFFF00"/>
                </a:solidFill>
              </a:rPr>
              <a:t>SOLILOQUY</a:t>
            </a:r>
            <a:endParaRPr lang="fr-FR" sz="6000" b="1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57158" y="2428868"/>
            <a:ext cx="835824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 smtClean="0">
                <a:solidFill>
                  <a:srgbClr val="00B0F0"/>
                </a:solidFill>
              </a:rPr>
              <a:t> a dramatic convention by means of which a character, alone onstage, utters his or her thoughts aloud. Contrary to a monologue, the speaker is only talking to himself or herself</a:t>
            </a:r>
            <a:endParaRPr lang="fr-FR" sz="4000" dirty="0">
              <a:solidFill>
                <a:srgbClr val="00B0F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1285860"/>
            <a:ext cx="885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 smtClean="0"/>
              <a:t>  s _  _  _  _  _  _  _  y    </a:t>
            </a:r>
            <a:endParaRPr lang="fr-FR" sz="6000" dirty="0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3143240" y="6215082"/>
            <a:ext cx="2895600" cy="365125"/>
          </a:xfrm>
        </p:spPr>
        <p:txBody>
          <a:bodyPr/>
          <a:lstStyle/>
          <a:p>
            <a:r>
              <a:rPr lang="fr-FR" dirty="0" smtClean="0"/>
              <a:t>www.franglish.fr</a:t>
            </a:r>
            <a:endParaRPr lang="fr-FR" dirty="0"/>
          </a:p>
        </p:txBody>
      </p:sp>
      <p:sp>
        <p:nvSpPr>
          <p:cNvPr id="19" name="Espace réservé du numéro de diapositive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35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857224" y="1357298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/ </a:t>
            </a:r>
            <a:r>
              <a:rPr lang="fr-FR" sz="4000" dirty="0" err="1" smtClean="0"/>
              <a:t>sə</a:t>
            </a:r>
            <a:r>
              <a:rPr lang="fr-FR" sz="4000" dirty="0" smtClean="0"/>
              <a:t> '</a:t>
            </a:r>
            <a:r>
              <a:rPr lang="fr-FR" sz="4000" dirty="0" err="1" smtClean="0"/>
              <a:t>lɪləkwɪ</a:t>
            </a:r>
            <a:r>
              <a:rPr lang="fr-FR" sz="4000" dirty="0" smtClean="0"/>
              <a:t> 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6" grpId="1"/>
      <p:bldP spid="8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43998" cy="1143000"/>
          </a:xfrm>
        </p:spPr>
        <p:txBody>
          <a:bodyPr>
            <a:normAutofit/>
          </a:bodyPr>
          <a:lstStyle/>
          <a:p>
            <a:r>
              <a:rPr lang="fr-FR" sz="6000" b="1" dirty="0" smtClean="0">
                <a:solidFill>
                  <a:srgbClr val="FFFF00"/>
                </a:solidFill>
              </a:rPr>
              <a:t>VERISIMILITUDE</a:t>
            </a:r>
            <a:endParaRPr lang="fr-FR" sz="6000" b="1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57158" y="2428868"/>
            <a:ext cx="835824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 smtClean="0">
                <a:solidFill>
                  <a:srgbClr val="00B0F0"/>
                </a:solidFill>
              </a:rPr>
              <a:t>the quality in a story that would cause a reader to either believe that the story is true or could be true because it has the semblance of reality</a:t>
            </a:r>
            <a:endParaRPr lang="fr-FR" sz="4000" dirty="0">
              <a:solidFill>
                <a:srgbClr val="00B0F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1285860"/>
            <a:ext cx="885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 smtClean="0"/>
              <a:t>   v _ _ _ _ _ _ _ _ _ _ _ _ e    </a:t>
            </a:r>
            <a:endParaRPr lang="fr-FR" sz="6000" dirty="0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3143240" y="6215082"/>
            <a:ext cx="2895600" cy="365125"/>
          </a:xfrm>
        </p:spPr>
        <p:txBody>
          <a:bodyPr/>
          <a:lstStyle/>
          <a:p>
            <a:r>
              <a:rPr lang="fr-FR" dirty="0" smtClean="0"/>
              <a:t>www.franglish.fr</a:t>
            </a:r>
            <a:endParaRPr lang="fr-FR" dirty="0"/>
          </a:p>
        </p:txBody>
      </p:sp>
      <p:sp>
        <p:nvSpPr>
          <p:cNvPr id="19" name="Espace réservé du numéro de diapositive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36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857224" y="1357298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/ ˌ</a:t>
            </a:r>
            <a:r>
              <a:rPr lang="fr-FR" sz="4000" dirty="0" err="1" smtClean="0"/>
              <a:t>verɪsɪ</a:t>
            </a:r>
            <a:r>
              <a:rPr lang="fr-FR" sz="4000" dirty="0" smtClean="0"/>
              <a:t>'</a:t>
            </a:r>
            <a:r>
              <a:rPr lang="fr-FR" sz="4000" dirty="0" err="1" smtClean="0"/>
              <a:t>mɪlɪ</a:t>
            </a:r>
            <a:r>
              <a:rPr lang="fr-FR" sz="4000" dirty="0" smtClean="0"/>
              <a:t>ˌ</a:t>
            </a:r>
            <a:r>
              <a:rPr lang="fr-FR" sz="4000" dirty="0" err="1" smtClean="0"/>
              <a:t>tju</a:t>
            </a:r>
            <a:r>
              <a:rPr lang="fr-FR" sz="4000" dirty="0" smtClean="0"/>
              <a:t>ːd 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6" grpId="1"/>
      <p:bldP spid="8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43998" cy="1143000"/>
          </a:xfrm>
        </p:spPr>
        <p:txBody>
          <a:bodyPr>
            <a:normAutofit/>
          </a:bodyPr>
          <a:lstStyle/>
          <a:p>
            <a:r>
              <a:rPr lang="fr-FR" sz="6000" b="1" dirty="0" smtClean="0">
                <a:solidFill>
                  <a:srgbClr val="FFFF00"/>
                </a:solidFill>
              </a:rPr>
              <a:t>ANAGRAM</a:t>
            </a:r>
            <a:endParaRPr lang="fr-FR" sz="6000" b="1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57158" y="2428868"/>
            <a:ext cx="835824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 smtClean="0">
                <a:solidFill>
                  <a:srgbClr val="00B0F0"/>
                </a:solidFill>
              </a:rPr>
              <a:t>a word or phrase formed by changing the order of the letters </a:t>
            </a:r>
            <a:br>
              <a:rPr lang="en-US" sz="4000" i="1" dirty="0" smtClean="0">
                <a:solidFill>
                  <a:srgbClr val="00B0F0"/>
                </a:solidFill>
              </a:rPr>
            </a:br>
            <a:r>
              <a:rPr lang="en-US" sz="4000" i="1" dirty="0" smtClean="0">
                <a:solidFill>
                  <a:srgbClr val="00B0F0"/>
                </a:solidFill>
              </a:rPr>
              <a:t>in another word or phrase. </a:t>
            </a:r>
            <a:br>
              <a:rPr lang="en-US" sz="4000" i="1" dirty="0" smtClean="0">
                <a:solidFill>
                  <a:srgbClr val="00B0F0"/>
                </a:solidFill>
              </a:rPr>
            </a:br>
            <a:r>
              <a:rPr lang="en-US" sz="4000" i="1" dirty="0" smtClean="0">
                <a:solidFill>
                  <a:srgbClr val="00B0F0"/>
                </a:solidFill>
              </a:rPr>
              <a:t>For example, 'triangle' / 'integral‘ </a:t>
            </a:r>
            <a:endParaRPr lang="fr-FR" sz="4000" dirty="0">
              <a:solidFill>
                <a:srgbClr val="00B0F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1285860"/>
            <a:ext cx="885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 smtClean="0"/>
              <a:t>   a _  _  _  _  _  _  m    </a:t>
            </a:r>
            <a:endParaRPr lang="fr-FR" sz="6000" dirty="0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3143240" y="6215082"/>
            <a:ext cx="2895600" cy="365125"/>
          </a:xfrm>
        </p:spPr>
        <p:txBody>
          <a:bodyPr/>
          <a:lstStyle/>
          <a:p>
            <a:r>
              <a:rPr lang="fr-FR" dirty="0" smtClean="0"/>
              <a:t>www.franglish.fr</a:t>
            </a:r>
            <a:endParaRPr lang="fr-FR" dirty="0"/>
          </a:p>
        </p:txBody>
      </p:sp>
      <p:sp>
        <p:nvSpPr>
          <p:cNvPr id="19" name="Espace réservé du numéro de diapositive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37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857224" y="1357298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/ </a:t>
            </a:r>
            <a:r>
              <a:rPr lang="fr-FR" sz="4000" dirty="0" err="1" smtClean="0"/>
              <a:t>ænəgræm</a:t>
            </a:r>
            <a:r>
              <a:rPr lang="fr-FR" sz="4000" dirty="0" smtClean="0"/>
              <a:t> 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6" grpId="1"/>
      <p:bldP spid="8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43998" cy="1143000"/>
          </a:xfrm>
        </p:spPr>
        <p:txBody>
          <a:bodyPr>
            <a:normAutofit/>
          </a:bodyPr>
          <a:lstStyle/>
          <a:p>
            <a:r>
              <a:rPr lang="fr-FR" sz="6000" b="1" dirty="0" smtClean="0">
                <a:solidFill>
                  <a:srgbClr val="FFFF00"/>
                </a:solidFill>
              </a:rPr>
              <a:t>ARCHETYPE</a:t>
            </a:r>
            <a:endParaRPr lang="fr-FR" sz="6000" b="1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57158" y="2428868"/>
            <a:ext cx="835824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 smtClean="0">
                <a:solidFill>
                  <a:srgbClr val="00B0F0"/>
                </a:solidFill>
              </a:rPr>
              <a:t>typical character, an action or a situation that seems to represent such universal patterns of human nature</a:t>
            </a:r>
            <a:endParaRPr lang="fr-FR" sz="4000" dirty="0">
              <a:solidFill>
                <a:srgbClr val="00B0F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1285860"/>
            <a:ext cx="885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 smtClean="0"/>
              <a:t>   a _  _  _  _  _  _  _  e    </a:t>
            </a:r>
            <a:endParaRPr lang="fr-FR" sz="6000" dirty="0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3143240" y="6215082"/>
            <a:ext cx="2895600" cy="365125"/>
          </a:xfrm>
        </p:spPr>
        <p:txBody>
          <a:bodyPr/>
          <a:lstStyle/>
          <a:p>
            <a:r>
              <a:rPr lang="fr-FR" dirty="0" smtClean="0"/>
              <a:t>www.franglish.fr</a:t>
            </a:r>
            <a:endParaRPr lang="fr-FR" dirty="0"/>
          </a:p>
        </p:txBody>
      </p:sp>
      <p:sp>
        <p:nvSpPr>
          <p:cNvPr id="19" name="Espace réservé du numéro de diapositive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38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857224" y="1357298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/ 'ɑː</a:t>
            </a:r>
            <a:r>
              <a:rPr lang="fr-FR" sz="4000" dirty="0" err="1" smtClean="0"/>
              <a:t>kɪtaɪp</a:t>
            </a:r>
            <a:r>
              <a:rPr lang="fr-FR" sz="4000" dirty="0" smtClean="0"/>
              <a:t> 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6" grpId="1"/>
      <p:bldP spid="8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43998" cy="1143000"/>
          </a:xfrm>
        </p:spPr>
        <p:txBody>
          <a:bodyPr>
            <a:normAutofit/>
          </a:bodyPr>
          <a:lstStyle/>
          <a:p>
            <a:r>
              <a:rPr lang="fr-FR" sz="6000" b="1" dirty="0" smtClean="0">
                <a:solidFill>
                  <a:srgbClr val="FFFF00"/>
                </a:solidFill>
              </a:rPr>
              <a:t>COLLOQUALISM</a:t>
            </a:r>
            <a:endParaRPr lang="fr-FR" sz="6000" b="1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57158" y="2428868"/>
            <a:ext cx="835824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 smtClean="0">
                <a:solidFill>
                  <a:srgbClr val="00B0F0"/>
                </a:solidFill>
              </a:rPr>
              <a:t>an expression of language that is appropriate in informal situations but not in formal ones</a:t>
            </a:r>
            <a:endParaRPr lang="fr-FR" sz="4000" dirty="0">
              <a:solidFill>
                <a:srgbClr val="00B0F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1285860"/>
            <a:ext cx="885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 smtClean="0"/>
              <a:t>   c _  _  _  _  _  _  _  _  _ _ m    </a:t>
            </a:r>
            <a:endParaRPr lang="fr-FR" sz="6000" dirty="0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3143240" y="6215082"/>
            <a:ext cx="2895600" cy="365125"/>
          </a:xfrm>
        </p:spPr>
        <p:txBody>
          <a:bodyPr/>
          <a:lstStyle/>
          <a:p>
            <a:r>
              <a:rPr lang="fr-FR" dirty="0" smtClean="0"/>
              <a:t>www.franglish.fr</a:t>
            </a:r>
            <a:endParaRPr lang="fr-FR" dirty="0"/>
          </a:p>
        </p:txBody>
      </p:sp>
      <p:sp>
        <p:nvSpPr>
          <p:cNvPr id="19" name="Espace réservé du numéro de diapositive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39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857224" y="1357298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/ </a:t>
            </a:r>
            <a:r>
              <a:rPr lang="fr-FR" sz="4000" dirty="0" err="1" smtClean="0"/>
              <a:t>kə</a:t>
            </a:r>
            <a:r>
              <a:rPr lang="fr-FR" sz="4000" dirty="0" smtClean="0"/>
              <a:t> '</a:t>
            </a:r>
            <a:r>
              <a:rPr lang="fr-FR" sz="4000" dirty="0" err="1" smtClean="0"/>
              <a:t>ləʊkwɪəlɪzəm</a:t>
            </a:r>
            <a:r>
              <a:rPr lang="fr-FR" sz="4000" dirty="0" smtClean="0"/>
              <a:t> 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6" grpId="1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43998" cy="1143000"/>
          </a:xfrm>
        </p:spPr>
        <p:txBody>
          <a:bodyPr>
            <a:normAutofit/>
          </a:bodyPr>
          <a:lstStyle/>
          <a:p>
            <a:r>
              <a:rPr lang="fr-FR" sz="6000" b="1" dirty="0" smtClean="0">
                <a:solidFill>
                  <a:srgbClr val="FFFF00"/>
                </a:solidFill>
              </a:rPr>
              <a:t>ANAPHORA</a:t>
            </a:r>
            <a:endParaRPr lang="fr-FR" sz="6000" b="1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57158" y="2428868"/>
            <a:ext cx="835824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 smtClean="0">
                <a:solidFill>
                  <a:srgbClr val="00B0F0"/>
                </a:solidFill>
              </a:rPr>
              <a:t>the repetition of a word or words at the beginning of  successive lines of verse/sentences -"My life is my purpose. My life is my goal. My life is my inspiration.”</a:t>
            </a:r>
            <a:endParaRPr lang="fr-FR" sz="4000" dirty="0">
              <a:solidFill>
                <a:srgbClr val="00B0F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1285860"/>
            <a:ext cx="885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 smtClean="0"/>
              <a:t>   a _  _  _  _  _  _  a    </a:t>
            </a:r>
            <a:endParaRPr lang="fr-FR" sz="6000" dirty="0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3143240" y="6215082"/>
            <a:ext cx="2895600" cy="365125"/>
          </a:xfrm>
        </p:spPr>
        <p:txBody>
          <a:bodyPr/>
          <a:lstStyle/>
          <a:p>
            <a:r>
              <a:rPr lang="fr-FR" dirty="0" smtClean="0"/>
              <a:t>www.franglish.fr</a:t>
            </a:r>
            <a:endParaRPr lang="fr-FR" dirty="0"/>
          </a:p>
        </p:txBody>
      </p:sp>
      <p:sp>
        <p:nvSpPr>
          <p:cNvPr id="19" name="Espace réservé du numéro de diapositive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857224" y="1357298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/ əˈ</a:t>
            </a:r>
            <a:r>
              <a:rPr lang="fr-FR" sz="4000" dirty="0" err="1" smtClean="0"/>
              <a:t>næfərə</a:t>
            </a:r>
            <a:r>
              <a:rPr lang="fr-FR" sz="4000" dirty="0" smtClean="0"/>
              <a:t> 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6" grpId="1"/>
      <p:bldP spid="8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43998" cy="1143000"/>
          </a:xfrm>
        </p:spPr>
        <p:txBody>
          <a:bodyPr>
            <a:normAutofit/>
          </a:bodyPr>
          <a:lstStyle/>
          <a:p>
            <a:r>
              <a:rPr lang="fr-FR" sz="6000" b="1" dirty="0" smtClean="0">
                <a:solidFill>
                  <a:srgbClr val="FFFF00"/>
                </a:solidFill>
              </a:rPr>
              <a:t>ELLIPSIS</a:t>
            </a:r>
            <a:endParaRPr lang="fr-FR" sz="6000" b="1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57158" y="2428868"/>
            <a:ext cx="835824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 smtClean="0">
                <a:solidFill>
                  <a:srgbClr val="00B0F0"/>
                </a:solidFill>
              </a:rPr>
              <a:t>a literary device that is used in narratives to omit some parts of a sentence or event. It is usually written between the sentences as "...”</a:t>
            </a:r>
            <a:endParaRPr lang="fr-FR" sz="4000" dirty="0">
              <a:solidFill>
                <a:srgbClr val="00B0F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1285860"/>
            <a:ext cx="885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 smtClean="0"/>
              <a:t>   e _  _  _  _  _  _  s    </a:t>
            </a:r>
            <a:endParaRPr lang="fr-FR" sz="6000" dirty="0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3143240" y="6215082"/>
            <a:ext cx="2895600" cy="365125"/>
          </a:xfrm>
        </p:spPr>
        <p:txBody>
          <a:bodyPr/>
          <a:lstStyle/>
          <a:p>
            <a:r>
              <a:rPr lang="fr-FR" dirty="0" smtClean="0"/>
              <a:t>www.franglish.fr</a:t>
            </a:r>
            <a:endParaRPr lang="fr-FR" dirty="0"/>
          </a:p>
        </p:txBody>
      </p:sp>
      <p:sp>
        <p:nvSpPr>
          <p:cNvPr id="19" name="Espace réservé du numéro de diapositive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40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857224" y="1357298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/ ɪ '</a:t>
            </a:r>
            <a:r>
              <a:rPr lang="fr-FR" sz="4000" dirty="0" err="1" smtClean="0"/>
              <a:t>lɪpsɪs</a:t>
            </a:r>
            <a:r>
              <a:rPr lang="fr-FR" sz="4000" dirty="0" smtClean="0"/>
              <a:t> 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6" grpId="1"/>
      <p:bldP spid="8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43998" cy="1143000"/>
          </a:xfrm>
        </p:spPr>
        <p:txBody>
          <a:bodyPr>
            <a:normAutofit/>
          </a:bodyPr>
          <a:lstStyle/>
          <a:p>
            <a:r>
              <a:rPr lang="fr-FR" sz="6000" b="1" dirty="0" smtClean="0">
                <a:solidFill>
                  <a:srgbClr val="FFFF00"/>
                </a:solidFill>
              </a:rPr>
              <a:t>FICTION</a:t>
            </a:r>
            <a:endParaRPr lang="fr-FR" sz="6000" b="1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14282" y="2428868"/>
            <a:ext cx="871543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 smtClean="0">
                <a:solidFill>
                  <a:srgbClr val="00B0F0"/>
                </a:solidFill>
              </a:rPr>
              <a:t>any story that is the product of imagination rather than a documentation of fact. Characters</a:t>
            </a:r>
          </a:p>
          <a:p>
            <a:pPr algn="ctr"/>
            <a:r>
              <a:rPr lang="en-US" sz="4000" i="1" dirty="0" smtClean="0">
                <a:solidFill>
                  <a:srgbClr val="00B0F0"/>
                </a:solidFill>
              </a:rPr>
              <a:t>and events may be based in real life but the actual story is not completely true </a:t>
            </a:r>
            <a:endParaRPr lang="fr-FR" sz="4000" dirty="0">
              <a:solidFill>
                <a:srgbClr val="00B0F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1285860"/>
            <a:ext cx="885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 smtClean="0"/>
              <a:t>   f _  _  _  _  _ n    </a:t>
            </a:r>
            <a:endParaRPr lang="fr-FR" sz="6000" dirty="0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3143240" y="6215082"/>
            <a:ext cx="2895600" cy="365125"/>
          </a:xfrm>
        </p:spPr>
        <p:txBody>
          <a:bodyPr/>
          <a:lstStyle/>
          <a:p>
            <a:r>
              <a:rPr lang="fr-FR" dirty="0" smtClean="0"/>
              <a:t>www.franglish.fr</a:t>
            </a:r>
            <a:endParaRPr lang="fr-FR" dirty="0"/>
          </a:p>
        </p:txBody>
      </p:sp>
      <p:sp>
        <p:nvSpPr>
          <p:cNvPr id="19" name="Espace réservé du numéro de diapositive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41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857224" y="1357298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/ '</a:t>
            </a:r>
            <a:r>
              <a:rPr lang="fr-FR" sz="4000" dirty="0" err="1" smtClean="0"/>
              <a:t>fɪkʃn</a:t>
            </a:r>
            <a:r>
              <a:rPr lang="fr-FR" sz="4000" dirty="0" smtClean="0"/>
              <a:t> 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6" grpId="1"/>
      <p:bldP spid="8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43998" cy="1143000"/>
          </a:xfrm>
        </p:spPr>
        <p:txBody>
          <a:bodyPr>
            <a:normAutofit/>
          </a:bodyPr>
          <a:lstStyle/>
          <a:p>
            <a:r>
              <a:rPr lang="fr-FR" sz="6000" b="1" dirty="0" smtClean="0">
                <a:solidFill>
                  <a:srgbClr val="FFFF00"/>
                </a:solidFill>
              </a:rPr>
              <a:t>HUBRIS</a:t>
            </a:r>
            <a:endParaRPr lang="fr-FR" sz="6000" b="1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57158" y="2428868"/>
            <a:ext cx="835824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 smtClean="0">
                <a:solidFill>
                  <a:srgbClr val="00B0F0"/>
                </a:solidFill>
              </a:rPr>
              <a:t>excessive pride or vanity, especially found within the tragic hero</a:t>
            </a:r>
            <a:endParaRPr lang="fr-FR" sz="4000" dirty="0">
              <a:solidFill>
                <a:srgbClr val="00B0F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1285860"/>
            <a:ext cx="885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 smtClean="0"/>
              <a:t>   h _  _  _  _  s   </a:t>
            </a:r>
            <a:endParaRPr lang="fr-FR" sz="6000" dirty="0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3143240" y="6215082"/>
            <a:ext cx="2895600" cy="365125"/>
          </a:xfrm>
        </p:spPr>
        <p:txBody>
          <a:bodyPr/>
          <a:lstStyle/>
          <a:p>
            <a:r>
              <a:rPr lang="fr-FR" dirty="0" smtClean="0"/>
              <a:t>www.franglish.fr</a:t>
            </a:r>
            <a:endParaRPr lang="fr-FR" dirty="0"/>
          </a:p>
        </p:txBody>
      </p:sp>
      <p:sp>
        <p:nvSpPr>
          <p:cNvPr id="19" name="Espace réservé du numéro de diapositive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42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857224" y="1357298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/ '</a:t>
            </a:r>
            <a:r>
              <a:rPr lang="fr-FR" sz="4000" dirty="0" err="1" smtClean="0"/>
              <a:t>hju</a:t>
            </a:r>
            <a:r>
              <a:rPr lang="fr-FR" sz="4000" dirty="0" smtClean="0"/>
              <a:t>ː</a:t>
            </a:r>
            <a:r>
              <a:rPr lang="fr-FR" sz="4000" dirty="0" err="1" smtClean="0"/>
              <a:t>brɪs</a:t>
            </a:r>
            <a:r>
              <a:rPr lang="fr-FR" sz="4000" dirty="0" smtClean="0"/>
              <a:t> 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6" grpId="1"/>
      <p:bldP spid="8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43998" cy="1143000"/>
          </a:xfrm>
        </p:spPr>
        <p:txBody>
          <a:bodyPr>
            <a:normAutofit/>
          </a:bodyPr>
          <a:lstStyle/>
          <a:p>
            <a:r>
              <a:rPr lang="fr-FR" sz="6000" b="1" dirty="0" smtClean="0">
                <a:solidFill>
                  <a:srgbClr val="FFFF00"/>
                </a:solidFill>
              </a:rPr>
              <a:t>ISSUE</a:t>
            </a:r>
            <a:endParaRPr lang="fr-FR" sz="6000" b="1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57158" y="2428868"/>
            <a:ext cx="835824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 smtClean="0">
                <a:solidFill>
                  <a:srgbClr val="00B0F0"/>
                </a:solidFill>
              </a:rPr>
              <a:t>an important subject that people are arguing about or discussing </a:t>
            </a:r>
            <a:br>
              <a:rPr lang="en-US" sz="4000" i="1" dirty="0" smtClean="0">
                <a:solidFill>
                  <a:srgbClr val="00B0F0"/>
                </a:solidFill>
              </a:rPr>
            </a:br>
            <a:r>
              <a:rPr lang="en-US" sz="4000" i="1" dirty="0" smtClean="0">
                <a:solidFill>
                  <a:srgbClr val="00B0F0"/>
                </a:solidFill>
              </a:rPr>
              <a:t>( topic, point, matter, problem)</a:t>
            </a:r>
            <a:endParaRPr lang="fr-FR" sz="4000" dirty="0">
              <a:solidFill>
                <a:srgbClr val="00B0F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1285860"/>
            <a:ext cx="885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 smtClean="0"/>
              <a:t>   i  _  _  _  e    </a:t>
            </a:r>
            <a:endParaRPr lang="fr-FR" sz="6000" dirty="0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3143240" y="6215082"/>
            <a:ext cx="2895600" cy="365125"/>
          </a:xfrm>
        </p:spPr>
        <p:txBody>
          <a:bodyPr/>
          <a:lstStyle/>
          <a:p>
            <a:r>
              <a:rPr lang="fr-FR" dirty="0" smtClean="0"/>
              <a:t>www.franglish.fr</a:t>
            </a:r>
            <a:endParaRPr lang="fr-FR" dirty="0"/>
          </a:p>
        </p:txBody>
      </p:sp>
      <p:sp>
        <p:nvSpPr>
          <p:cNvPr id="19" name="Espace réservé du numéro de diapositive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43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857224" y="1357298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/ '</a:t>
            </a:r>
            <a:r>
              <a:rPr lang="fr-FR" sz="4000" dirty="0" err="1" smtClean="0"/>
              <a:t>ɪʃu</a:t>
            </a:r>
            <a:r>
              <a:rPr lang="fr-FR" sz="4000" dirty="0" smtClean="0"/>
              <a:t>ː 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6" grpId="1"/>
      <p:bldP spid="8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43998" cy="1143000"/>
          </a:xfrm>
        </p:spPr>
        <p:txBody>
          <a:bodyPr>
            <a:normAutofit/>
          </a:bodyPr>
          <a:lstStyle/>
          <a:p>
            <a:r>
              <a:rPr lang="fr-FR" sz="6000" b="1" dirty="0" smtClean="0">
                <a:solidFill>
                  <a:srgbClr val="FFFF00"/>
                </a:solidFill>
              </a:rPr>
              <a:t>OXYMORON</a:t>
            </a:r>
            <a:endParaRPr lang="fr-FR" sz="6000" b="1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57158" y="2428868"/>
            <a:ext cx="835824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 smtClean="0">
                <a:solidFill>
                  <a:srgbClr val="00B0F0"/>
                </a:solidFill>
              </a:rPr>
              <a:t>combines two opposite qualities or ideas and therefore seems impossible ; two contradictory terms are used in conjunction </a:t>
            </a:r>
            <a:br>
              <a:rPr lang="en-US" sz="4000" i="1" dirty="0" smtClean="0">
                <a:solidFill>
                  <a:srgbClr val="00B0F0"/>
                </a:solidFill>
              </a:rPr>
            </a:br>
            <a:r>
              <a:rPr lang="en-US" sz="4000" i="1" dirty="0" smtClean="0">
                <a:solidFill>
                  <a:srgbClr val="00B0F0"/>
                </a:solidFill>
              </a:rPr>
              <a:t>( thunderous silence, sweet sorrow)</a:t>
            </a:r>
            <a:endParaRPr lang="fr-FR" sz="4000" dirty="0">
              <a:solidFill>
                <a:srgbClr val="00B0F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1285860"/>
            <a:ext cx="885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 smtClean="0"/>
              <a:t>   o _  _  _  _  _  _ n    </a:t>
            </a:r>
            <a:endParaRPr lang="fr-FR" sz="6000" dirty="0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3143240" y="6215082"/>
            <a:ext cx="2895600" cy="365125"/>
          </a:xfrm>
        </p:spPr>
        <p:txBody>
          <a:bodyPr/>
          <a:lstStyle/>
          <a:p>
            <a:r>
              <a:rPr lang="fr-FR" dirty="0" smtClean="0"/>
              <a:t>www.franglish.fr</a:t>
            </a:r>
            <a:endParaRPr lang="fr-FR" dirty="0"/>
          </a:p>
        </p:txBody>
      </p:sp>
      <p:sp>
        <p:nvSpPr>
          <p:cNvPr id="19" name="Espace réservé du numéro de diapositive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44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857224" y="1357298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/ </a:t>
            </a:r>
            <a:r>
              <a:rPr lang="fr-FR" sz="4000" dirty="0" err="1" smtClean="0"/>
              <a:t>ɒksi</a:t>
            </a:r>
            <a:r>
              <a:rPr lang="fr-FR" sz="4000" dirty="0" smtClean="0"/>
              <a:t>'</a:t>
            </a:r>
            <a:r>
              <a:rPr lang="fr-FR" sz="4000" dirty="0" err="1" smtClean="0"/>
              <a:t>mɔ</a:t>
            </a:r>
            <a:r>
              <a:rPr lang="fr-FR" sz="4000" dirty="0" smtClean="0"/>
              <a:t>ː</a:t>
            </a:r>
            <a:r>
              <a:rPr lang="fr-FR" sz="4000" dirty="0" err="1" smtClean="0"/>
              <a:t>rɒn</a:t>
            </a:r>
            <a:r>
              <a:rPr lang="fr-FR" sz="4000" dirty="0" smtClean="0"/>
              <a:t> 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6" grpId="1"/>
      <p:bldP spid="8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43998" cy="1143000"/>
          </a:xfrm>
        </p:spPr>
        <p:txBody>
          <a:bodyPr>
            <a:normAutofit/>
          </a:bodyPr>
          <a:lstStyle/>
          <a:p>
            <a:r>
              <a:rPr lang="fr-FR" sz="6000" b="1" dirty="0" smtClean="0">
                <a:solidFill>
                  <a:srgbClr val="FFFF00"/>
                </a:solidFill>
              </a:rPr>
              <a:t>PROSODY</a:t>
            </a:r>
            <a:endParaRPr lang="fr-FR" sz="6000" b="1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57158" y="2428868"/>
            <a:ext cx="835824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 smtClean="0">
                <a:solidFill>
                  <a:srgbClr val="00B0F0"/>
                </a:solidFill>
              </a:rPr>
              <a:t>the study of sound and rhythm </a:t>
            </a:r>
            <a:br>
              <a:rPr lang="en-US" sz="4000" i="1" dirty="0" smtClean="0">
                <a:solidFill>
                  <a:srgbClr val="00B0F0"/>
                </a:solidFill>
              </a:rPr>
            </a:br>
            <a:r>
              <a:rPr lang="en-US" sz="4000" i="1" dirty="0" smtClean="0">
                <a:solidFill>
                  <a:srgbClr val="00B0F0"/>
                </a:solidFill>
              </a:rPr>
              <a:t>in poetry</a:t>
            </a:r>
            <a:endParaRPr lang="fr-FR" sz="4000" dirty="0">
              <a:solidFill>
                <a:srgbClr val="00B0F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1285860"/>
            <a:ext cx="885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 smtClean="0"/>
              <a:t>   p _  _  _  _  _  y    </a:t>
            </a:r>
            <a:endParaRPr lang="fr-FR" sz="6000" dirty="0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3143240" y="6215082"/>
            <a:ext cx="2895600" cy="365125"/>
          </a:xfrm>
        </p:spPr>
        <p:txBody>
          <a:bodyPr/>
          <a:lstStyle/>
          <a:p>
            <a:r>
              <a:rPr lang="fr-FR" dirty="0" smtClean="0"/>
              <a:t>www.franglish.fr</a:t>
            </a:r>
            <a:endParaRPr lang="fr-FR" dirty="0"/>
          </a:p>
        </p:txBody>
      </p:sp>
      <p:sp>
        <p:nvSpPr>
          <p:cNvPr id="19" name="Espace réservé du numéro de diapositive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45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857224" y="1357298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/ '</a:t>
            </a:r>
            <a:r>
              <a:rPr lang="fr-FR" sz="4000" dirty="0" err="1" smtClean="0"/>
              <a:t>prɒsədɪ</a:t>
            </a:r>
            <a:r>
              <a:rPr lang="fr-FR" sz="4000" dirty="0" smtClean="0"/>
              <a:t> 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6" grpId="1"/>
      <p:bldP spid="8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43998" cy="1143000"/>
          </a:xfrm>
        </p:spPr>
        <p:txBody>
          <a:bodyPr>
            <a:normAutofit/>
          </a:bodyPr>
          <a:lstStyle/>
          <a:p>
            <a:r>
              <a:rPr lang="fr-FR" sz="6000" b="1" dirty="0" smtClean="0">
                <a:solidFill>
                  <a:srgbClr val="FFFF00"/>
                </a:solidFill>
              </a:rPr>
              <a:t>STAGE DIRECTION</a:t>
            </a:r>
            <a:endParaRPr lang="fr-FR" sz="6000" b="1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57158" y="2428868"/>
            <a:ext cx="835824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 smtClean="0">
                <a:solidFill>
                  <a:srgbClr val="00B0F0"/>
                </a:solidFill>
              </a:rPr>
              <a:t>written instructions provided in the text of a play about the setting or how the actors are to move and behave </a:t>
            </a:r>
            <a:br>
              <a:rPr lang="en-US" sz="4000" i="1" dirty="0" smtClean="0">
                <a:solidFill>
                  <a:srgbClr val="00B0F0"/>
                </a:solidFill>
              </a:rPr>
            </a:br>
            <a:r>
              <a:rPr lang="en-US" sz="4000" i="1" dirty="0" smtClean="0">
                <a:solidFill>
                  <a:srgbClr val="00B0F0"/>
                </a:solidFill>
              </a:rPr>
              <a:t>in a play</a:t>
            </a:r>
            <a:endParaRPr lang="fr-FR" sz="4000" dirty="0">
              <a:solidFill>
                <a:srgbClr val="00B0F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1285860"/>
            <a:ext cx="885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 smtClean="0"/>
              <a:t>   s _ _ _ e    d_ _ _ _ _ _ _n    </a:t>
            </a:r>
            <a:endParaRPr lang="fr-FR" sz="6000" dirty="0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3143240" y="6215082"/>
            <a:ext cx="2895600" cy="365125"/>
          </a:xfrm>
        </p:spPr>
        <p:txBody>
          <a:bodyPr/>
          <a:lstStyle/>
          <a:p>
            <a:r>
              <a:rPr lang="fr-FR" dirty="0" smtClean="0"/>
              <a:t>www.franglish.fr</a:t>
            </a:r>
            <a:endParaRPr lang="fr-FR" dirty="0"/>
          </a:p>
        </p:txBody>
      </p:sp>
      <p:sp>
        <p:nvSpPr>
          <p:cNvPr id="19" name="Espace réservé du numéro de diapositive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46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857224" y="1357298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/ '</a:t>
            </a:r>
            <a:r>
              <a:rPr lang="fr-FR" sz="4000" dirty="0" err="1" smtClean="0"/>
              <a:t>steɪdʒ</a:t>
            </a:r>
            <a:r>
              <a:rPr lang="fr-FR" sz="4000" dirty="0" smtClean="0"/>
              <a:t> </a:t>
            </a:r>
            <a:r>
              <a:rPr lang="fr-FR" sz="4000" dirty="0" err="1" smtClean="0"/>
              <a:t>dɪ</a:t>
            </a:r>
            <a:r>
              <a:rPr lang="fr-FR" sz="4000" dirty="0" smtClean="0"/>
              <a:t> '</a:t>
            </a:r>
            <a:r>
              <a:rPr lang="fr-FR" sz="4000" dirty="0" err="1" smtClean="0"/>
              <a:t>rekʃn</a:t>
            </a:r>
            <a:r>
              <a:rPr lang="fr-FR" sz="4000" dirty="0" smtClean="0"/>
              <a:t> 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6" grpId="1"/>
      <p:bldP spid="8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43998" cy="1143000"/>
          </a:xfrm>
        </p:spPr>
        <p:txBody>
          <a:bodyPr>
            <a:normAutofit/>
          </a:bodyPr>
          <a:lstStyle/>
          <a:p>
            <a:r>
              <a:rPr lang="fr-FR" sz="6000" b="1" dirty="0" smtClean="0">
                <a:solidFill>
                  <a:srgbClr val="FFFF00"/>
                </a:solidFill>
              </a:rPr>
              <a:t>SYNOPSIS</a:t>
            </a:r>
            <a:endParaRPr lang="fr-FR" sz="6000" b="1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57158" y="2428868"/>
            <a:ext cx="835824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 smtClean="0">
                <a:solidFill>
                  <a:srgbClr val="00B0F0"/>
                </a:solidFill>
              </a:rPr>
              <a:t>a brief summary that gives audiences an idea of what a composition is about</a:t>
            </a:r>
            <a:endParaRPr lang="fr-FR" sz="4000" dirty="0">
              <a:solidFill>
                <a:srgbClr val="00B0F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1285860"/>
            <a:ext cx="885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 smtClean="0"/>
              <a:t>   s _  _  _  _  _  _  s    </a:t>
            </a:r>
            <a:endParaRPr lang="fr-FR" sz="6000" dirty="0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3143240" y="6215082"/>
            <a:ext cx="2895600" cy="365125"/>
          </a:xfrm>
        </p:spPr>
        <p:txBody>
          <a:bodyPr/>
          <a:lstStyle/>
          <a:p>
            <a:r>
              <a:rPr lang="fr-FR" dirty="0" smtClean="0"/>
              <a:t>www.franglish.fr</a:t>
            </a:r>
            <a:endParaRPr lang="fr-FR" dirty="0"/>
          </a:p>
        </p:txBody>
      </p:sp>
      <p:sp>
        <p:nvSpPr>
          <p:cNvPr id="19" name="Espace réservé du numéro de diapositive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47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857224" y="1357298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/ </a:t>
            </a:r>
            <a:r>
              <a:rPr lang="fr-FR" sz="4000" dirty="0" err="1" smtClean="0"/>
              <a:t>sɪ</a:t>
            </a:r>
            <a:r>
              <a:rPr lang="fr-FR" sz="4000" dirty="0" smtClean="0"/>
              <a:t> '</a:t>
            </a:r>
            <a:r>
              <a:rPr lang="fr-FR" sz="4000" dirty="0" err="1" smtClean="0"/>
              <a:t>nɒpsɪs</a:t>
            </a:r>
            <a:r>
              <a:rPr lang="fr-FR" sz="4000" dirty="0" smtClean="0"/>
              <a:t> 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6" grpId="1"/>
      <p:bldP spid="8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43998" cy="1143000"/>
          </a:xfrm>
        </p:spPr>
        <p:txBody>
          <a:bodyPr>
            <a:normAutofit/>
          </a:bodyPr>
          <a:lstStyle/>
          <a:p>
            <a:r>
              <a:rPr lang="fr-FR" sz="6000" b="1" dirty="0" smtClean="0">
                <a:solidFill>
                  <a:srgbClr val="FFFF00"/>
                </a:solidFill>
              </a:rPr>
              <a:t>ANALOGY</a:t>
            </a:r>
            <a:endParaRPr lang="fr-FR" sz="6000" b="1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57158" y="2428868"/>
            <a:ext cx="835824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 smtClean="0">
                <a:solidFill>
                  <a:srgbClr val="00B0F0"/>
                </a:solidFill>
              </a:rPr>
              <a:t>a comparison made between two things to show how they are alike, often an extended metaphor</a:t>
            </a:r>
            <a:endParaRPr lang="fr-FR" sz="4000" dirty="0">
              <a:solidFill>
                <a:srgbClr val="00B0F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1285860"/>
            <a:ext cx="885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 smtClean="0"/>
              <a:t>   a _  _  _  _  _  y    </a:t>
            </a:r>
            <a:endParaRPr lang="fr-FR" sz="6000" dirty="0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3143240" y="6215082"/>
            <a:ext cx="2895600" cy="365125"/>
          </a:xfrm>
        </p:spPr>
        <p:txBody>
          <a:bodyPr/>
          <a:lstStyle/>
          <a:p>
            <a:r>
              <a:rPr lang="fr-FR" dirty="0" smtClean="0"/>
              <a:t>www.franglish.fr</a:t>
            </a:r>
            <a:endParaRPr lang="fr-FR" dirty="0"/>
          </a:p>
        </p:txBody>
      </p:sp>
      <p:sp>
        <p:nvSpPr>
          <p:cNvPr id="19" name="Espace réservé du numéro de diapositive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48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857224" y="1357298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/ ə '</a:t>
            </a:r>
            <a:r>
              <a:rPr lang="fr-FR" sz="4000" dirty="0" err="1" smtClean="0"/>
              <a:t>nælədʒɪ</a:t>
            </a:r>
            <a:r>
              <a:rPr lang="fr-FR" sz="4000" dirty="0" smtClean="0"/>
              <a:t> 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6" grpId="1"/>
      <p:bldP spid="8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43998" cy="1143000"/>
          </a:xfrm>
        </p:spPr>
        <p:txBody>
          <a:bodyPr>
            <a:normAutofit/>
          </a:bodyPr>
          <a:lstStyle/>
          <a:p>
            <a:r>
              <a:rPr lang="fr-FR" sz="6000" b="1" dirty="0" smtClean="0">
                <a:solidFill>
                  <a:srgbClr val="FFFF00"/>
                </a:solidFill>
              </a:rPr>
              <a:t>ASSONANCE</a:t>
            </a:r>
            <a:endParaRPr lang="fr-FR" sz="6000" b="1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57158" y="2428868"/>
            <a:ext cx="835824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 smtClean="0">
                <a:solidFill>
                  <a:srgbClr val="00B0F0"/>
                </a:solidFill>
              </a:rPr>
              <a:t>the repetition of a vowel sound within words (ex. rise and shine ;down an out)</a:t>
            </a:r>
            <a:endParaRPr lang="fr-FR" sz="4000" dirty="0">
              <a:solidFill>
                <a:srgbClr val="00B0F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1285860"/>
            <a:ext cx="885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 smtClean="0"/>
              <a:t>   a _  _  _  _  _  _  _  e    </a:t>
            </a:r>
            <a:endParaRPr lang="fr-FR" sz="6000" dirty="0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3143240" y="6215082"/>
            <a:ext cx="2895600" cy="365125"/>
          </a:xfrm>
        </p:spPr>
        <p:txBody>
          <a:bodyPr/>
          <a:lstStyle/>
          <a:p>
            <a:r>
              <a:rPr lang="fr-FR" dirty="0" smtClean="0"/>
              <a:t>www.franglish.fr</a:t>
            </a:r>
            <a:endParaRPr lang="fr-FR" dirty="0"/>
          </a:p>
        </p:txBody>
      </p:sp>
      <p:sp>
        <p:nvSpPr>
          <p:cNvPr id="19" name="Espace réservé du numéro de diapositive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49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857224" y="1357298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/ '</a:t>
            </a:r>
            <a:r>
              <a:rPr lang="fr-FR" sz="4000" dirty="0" err="1" smtClean="0"/>
              <a:t>æsənəns</a:t>
            </a:r>
            <a:r>
              <a:rPr lang="fr-FR" sz="4000" dirty="0" smtClean="0"/>
              <a:t> 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6" grpId="1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43998" cy="1143000"/>
          </a:xfrm>
        </p:spPr>
        <p:txBody>
          <a:bodyPr>
            <a:normAutofit/>
          </a:bodyPr>
          <a:lstStyle/>
          <a:p>
            <a:r>
              <a:rPr lang="fr-FR" sz="6000" b="1" dirty="0" smtClean="0">
                <a:solidFill>
                  <a:srgbClr val="FFFF00"/>
                </a:solidFill>
              </a:rPr>
              <a:t>BILDUNGSROMAN</a:t>
            </a:r>
            <a:endParaRPr lang="fr-FR" sz="6000" b="1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57158" y="2428868"/>
            <a:ext cx="835824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 smtClean="0">
                <a:solidFill>
                  <a:srgbClr val="00B0F0"/>
                </a:solidFill>
              </a:rPr>
              <a:t>a novel concerned with a person's formative years and development</a:t>
            </a:r>
            <a:endParaRPr lang="fr-FR" sz="4000" dirty="0">
              <a:solidFill>
                <a:srgbClr val="00B0F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1285860"/>
            <a:ext cx="885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 smtClean="0"/>
              <a:t>   b _  _  _  _  _  _  _  _  _  _ n    </a:t>
            </a:r>
            <a:endParaRPr lang="fr-FR" sz="6000" dirty="0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3143240" y="6215082"/>
            <a:ext cx="2895600" cy="365125"/>
          </a:xfrm>
        </p:spPr>
        <p:txBody>
          <a:bodyPr/>
          <a:lstStyle/>
          <a:p>
            <a:r>
              <a:rPr lang="fr-FR" dirty="0" smtClean="0"/>
              <a:t>www.franglish.fr</a:t>
            </a:r>
            <a:endParaRPr lang="fr-FR" dirty="0"/>
          </a:p>
        </p:txBody>
      </p:sp>
      <p:sp>
        <p:nvSpPr>
          <p:cNvPr id="19" name="Espace réservé du numéro de diapositive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857224" y="1357298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/ ˈ</a:t>
            </a:r>
            <a:r>
              <a:rPr lang="fr-FR" sz="4000" dirty="0" err="1" smtClean="0"/>
              <a:t>bɪl</a:t>
            </a:r>
            <a:r>
              <a:rPr lang="fr-FR" sz="4000" dirty="0" smtClean="0"/>
              <a:t>ˌ</a:t>
            </a:r>
            <a:r>
              <a:rPr lang="fr-FR" sz="4000" dirty="0" err="1" smtClean="0"/>
              <a:t>dʊŋzroʊ</a:t>
            </a:r>
            <a:r>
              <a:rPr lang="fr-FR" sz="4000" dirty="0" smtClean="0"/>
              <a:t>ˌ</a:t>
            </a:r>
            <a:r>
              <a:rPr lang="fr-FR" sz="4000" dirty="0" err="1" smtClean="0"/>
              <a:t>mɑn</a:t>
            </a:r>
            <a:r>
              <a:rPr lang="fr-FR" sz="4000" dirty="0" smtClean="0"/>
              <a:t> 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6" grpId="1"/>
      <p:bldP spid="8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43998" cy="1143000"/>
          </a:xfrm>
        </p:spPr>
        <p:txBody>
          <a:bodyPr>
            <a:normAutofit/>
          </a:bodyPr>
          <a:lstStyle/>
          <a:p>
            <a:r>
              <a:rPr lang="fr-FR" sz="6000" b="1" dirty="0" smtClean="0">
                <a:solidFill>
                  <a:srgbClr val="FFFF00"/>
                </a:solidFill>
              </a:rPr>
              <a:t>EMBODIMENT</a:t>
            </a:r>
            <a:endParaRPr lang="fr-FR" sz="6000" b="1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57158" y="2428868"/>
            <a:ext cx="83582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 smtClean="0">
                <a:solidFill>
                  <a:srgbClr val="00B0F0"/>
                </a:solidFill>
              </a:rPr>
              <a:t>personification, example, model, type </a:t>
            </a:r>
            <a:endParaRPr lang="fr-FR" sz="4000" dirty="0">
              <a:solidFill>
                <a:srgbClr val="00B0F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1285860"/>
            <a:ext cx="885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 smtClean="0"/>
              <a:t>   e _  _  _  _  _  _  _  _ t   </a:t>
            </a:r>
            <a:endParaRPr lang="fr-FR" sz="6000" dirty="0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3143240" y="6215082"/>
            <a:ext cx="2895600" cy="365125"/>
          </a:xfrm>
        </p:spPr>
        <p:txBody>
          <a:bodyPr/>
          <a:lstStyle/>
          <a:p>
            <a:r>
              <a:rPr lang="fr-FR" dirty="0" smtClean="0"/>
              <a:t>www.franglish.fr</a:t>
            </a:r>
            <a:endParaRPr lang="fr-FR" dirty="0"/>
          </a:p>
        </p:txBody>
      </p:sp>
      <p:sp>
        <p:nvSpPr>
          <p:cNvPr id="19" name="Espace réservé du numéro de diapositive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50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857224" y="1357298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/ </a:t>
            </a:r>
            <a:r>
              <a:rPr lang="fr-FR" sz="4000" dirty="0" err="1" smtClean="0"/>
              <a:t>ɪm</a:t>
            </a:r>
            <a:r>
              <a:rPr lang="fr-FR" sz="4000" dirty="0" smtClean="0"/>
              <a:t> '</a:t>
            </a:r>
            <a:r>
              <a:rPr lang="fr-FR" sz="4000" dirty="0" err="1" smtClean="0"/>
              <a:t>bɒdɪmənt</a:t>
            </a:r>
            <a:r>
              <a:rPr lang="fr-FR" sz="4000" dirty="0" smtClean="0"/>
              <a:t> 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6" grpId="1"/>
      <p:bldP spid="8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43998" cy="1143000"/>
          </a:xfrm>
        </p:spPr>
        <p:txBody>
          <a:bodyPr>
            <a:normAutofit/>
          </a:bodyPr>
          <a:lstStyle/>
          <a:p>
            <a:r>
              <a:rPr lang="fr-FR" sz="6000" b="1" dirty="0" smtClean="0">
                <a:solidFill>
                  <a:srgbClr val="FFFF00"/>
                </a:solidFill>
              </a:rPr>
              <a:t>EPILOGUE</a:t>
            </a:r>
            <a:endParaRPr lang="fr-FR" sz="6000" b="1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57158" y="2428868"/>
            <a:ext cx="835824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 smtClean="0">
                <a:solidFill>
                  <a:srgbClr val="00B0F0"/>
                </a:solidFill>
              </a:rPr>
              <a:t> a speech, usually in verse, addressed to the audience by an actor at the end of a play </a:t>
            </a:r>
            <a:endParaRPr lang="fr-FR" sz="4000" dirty="0">
              <a:solidFill>
                <a:srgbClr val="00B0F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1285860"/>
            <a:ext cx="885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 smtClean="0"/>
              <a:t>   e _  _  _  _  _  _  e</a:t>
            </a:r>
            <a:endParaRPr lang="fr-FR" sz="6000" dirty="0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3143240" y="6215082"/>
            <a:ext cx="2895600" cy="365125"/>
          </a:xfrm>
        </p:spPr>
        <p:txBody>
          <a:bodyPr/>
          <a:lstStyle/>
          <a:p>
            <a:r>
              <a:rPr lang="fr-FR" dirty="0" smtClean="0"/>
              <a:t>www.franglish.fr</a:t>
            </a:r>
            <a:endParaRPr lang="fr-FR" dirty="0"/>
          </a:p>
        </p:txBody>
      </p:sp>
      <p:sp>
        <p:nvSpPr>
          <p:cNvPr id="19" name="Espace réservé du numéro de diapositive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51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857224" y="1357298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/ '</a:t>
            </a:r>
            <a:r>
              <a:rPr lang="fr-FR" sz="4000" dirty="0" err="1" smtClean="0"/>
              <a:t>epɪlɒg</a:t>
            </a:r>
            <a:r>
              <a:rPr lang="fr-FR" sz="4000" dirty="0" smtClean="0"/>
              <a:t> 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6" grpId="1"/>
      <p:bldP spid="8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43998" cy="1143000"/>
          </a:xfrm>
        </p:spPr>
        <p:txBody>
          <a:bodyPr>
            <a:normAutofit/>
          </a:bodyPr>
          <a:lstStyle/>
          <a:p>
            <a:r>
              <a:rPr lang="fr-FR" sz="6000" b="1" dirty="0" smtClean="0">
                <a:solidFill>
                  <a:srgbClr val="FFFF00"/>
                </a:solidFill>
              </a:rPr>
              <a:t>EPIPHANY</a:t>
            </a:r>
            <a:endParaRPr lang="fr-FR" sz="6000" b="1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57158" y="2428868"/>
            <a:ext cx="835824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 smtClean="0">
                <a:solidFill>
                  <a:srgbClr val="00B0F0"/>
                </a:solidFill>
              </a:rPr>
              <a:t> a moment of sudden revelation </a:t>
            </a:r>
            <a:br>
              <a:rPr lang="en-US" sz="4000" i="1" dirty="0" smtClean="0">
                <a:solidFill>
                  <a:srgbClr val="00B0F0"/>
                </a:solidFill>
              </a:rPr>
            </a:br>
            <a:r>
              <a:rPr lang="en-US" sz="4000" i="1" dirty="0" smtClean="0">
                <a:solidFill>
                  <a:srgbClr val="00B0F0"/>
                </a:solidFill>
              </a:rPr>
              <a:t>or insight </a:t>
            </a:r>
            <a:endParaRPr lang="fr-FR" sz="4000" dirty="0">
              <a:solidFill>
                <a:srgbClr val="00B0F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1285860"/>
            <a:ext cx="885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 smtClean="0"/>
              <a:t>   e _  _  _  _  _  _  y</a:t>
            </a:r>
            <a:endParaRPr lang="fr-FR" sz="6000" dirty="0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3143240" y="6215082"/>
            <a:ext cx="2895600" cy="365125"/>
          </a:xfrm>
        </p:spPr>
        <p:txBody>
          <a:bodyPr/>
          <a:lstStyle/>
          <a:p>
            <a:r>
              <a:rPr lang="fr-FR" dirty="0" smtClean="0"/>
              <a:t>www.franglish.fr</a:t>
            </a:r>
            <a:endParaRPr lang="fr-FR" dirty="0"/>
          </a:p>
        </p:txBody>
      </p:sp>
      <p:sp>
        <p:nvSpPr>
          <p:cNvPr id="19" name="Espace réservé du numéro de diapositive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52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857224" y="1357298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/ ɪ '</a:t>
            </a:r>
            <a:r>
              <a:rPr lang="fr-FR" sz="4000" dirty="0" err="1" smtClean="0"/>
              <a:t>pɪfənɪ</a:t>
            </a:r>
            <a:r>
              <a:rPr lang="fr-FR" sz="4000" dirty="0" smtClean="0"/>
              <a:t> 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6" grpId="1"/>
      <p:bldP spid="8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43998" cy="1143000"/>
          </a:xfrm>
        </p:spPr>
        <p:txBody>
          <a:bodyPr>
            <a:normAutofit/>
          </a:bodyPr>
          <a:lstStyle/>
          <a:p>
            <a:r>
              <a:rPr lang="fr-FR" sz="6000" b="1" dirty="0" smtClean="0">
                <a:solidFill>
                  <a:srgbClr val="FFFF00"/>
                </a:solidFill>
              </a:rPr>
              <a:t>FOCUS</a:t>
            </a:r>
            <a:endParaRPr lang="fr-FR" sz="6000" b="1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57158" y="2428868"/>
            <a:ext cx="83582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 smtClean="0">
                <a:solidFill>
                  <a:srgbClr val="00B0F0"/>
                </a:solidFill>
              </a:rPr>
              <a:t>the center of interest or attention</a:t>
            </a:r>
            <a:endParaRPr lang="fr-FR" sz="4000" dirty="0">
              <a:solidFill>
                <a:srgbClr val="00B0F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1285860"/>
            <a:ext cx="885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 smtClean="0"/>
              <a:t>   f _  _  _  s</a:t>
            </a:r>
            <a:endParaRPr lang="fr-FR" sz="6000" dirty="0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3143240" y="6215082"/>
            <a:ext cx="2895600" cy="365125"/>
          </a:xfrm>
        </p:spPr>
        <p:txBody>
          <a:bodyPr/>
          <a:lstStyle/>
          <a:p>
            <a:r>
              <a:rPr lang="fr-FR" dirty="0" smtClean="0"/>
              <a:t>www.franglish.fr</a:t>
            </a:r>
            <a:endParaRPr lang="fr-FR" dirty="0"/>
          </a:p>
        </p:txBody>
      </p:sp>
      <p:sp>
        <p:nvSpPr>
          <p:cNvPr id="19" name="Espace réservé du numéro de diapositive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53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857224" y="1357298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/ '</a:t>
            </a:r>
            <a:r>
              <a:rPr lang="fr-FR" sz="4000" dirty="0" err="1" smtClean="0"/>
              <a:t>fəʊkəs</a:t>
            </a:r>
            <a:r>
              <a:rPr lang="fr-FR" sz="4000" dirty="0" smtClean="0"/>
              <a:t> 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6" grpId="1"/>
      <p:bldP spid="8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43998" cy="1143000"/>
          </a:xfrm>
        </p:spPr>
        <p:txBody>
          <a:bodyPr>
            <a:normAutofit/>
          </a:bodyPr>
          <a:lstStyle/>
          <a:p>
            <a:r>
              <a:rPr lang="fr-FR" sz="6000" b="1" dirty="0" smtClean="0">
                <a:solidFill>
                  <a:srgbClr val="FFFF00"/>
                </a:solidFill>
              </a:rPr>
              <a:t>HYPERBOLE</a:t>
            </a:r>
            <a:endParaRPr lang="fr-FR" sz="6000" b="1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57158" y="2428868"/>
            <a:ext cx="835824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 smtClean="0">
                <a:solidFill>
                  <a:srgbClr val="00B0F0"/>
                </a:solidFill>
              </a:rPr>
              <a:t>a figure of speech that uses exaggeration to express strong emotion, make a point, or evoke </a:t>
            </a:r>
            <a:r>
              <a:rPr lang="en-US" sz="4000" i="1" dirty="0" err="1" smtClean="0">
                <a:solidFill>
                  <a:srgbClr val="00B0F0"/>
                </a:solidFill>
              </a:rPr>
              <a:t>humour</a:t>
            </a:r>
            <a:r>
              <a:rPr lang="en-US" sz="4000" i="1" dirty="0" smtClean="0">
                <a:solidFill>
                  <a:srgbClr val="00B0F0"/>
                </a:solidFill>
              </a:rPr>
              <a:t>. </a:t>
            </a:r>
            <a:br>
              <a:rPr lang="en-US" sz="4000" i="1" dirty="0" smtClean="0">
                <a:solidFill>
                  <a:srgbClr val="00B0F0"/>
                </a:solidFill>
              </a:rPr>
            </a:br>
            <a:r>
              <a:rPr lang="en-US" sz="4000" i="1" dirty="0" smtClean="0">
                <a:solidFill>
                  <a:srgbClr val="00B0F0"/>
                </a:solidFill>
              </a:rPr>
              <a:t>An exaggeration or overstatement </a:t>
            </a:r>
            <a:endParaRPr lang="fr-FR" sz="4000" dirty="0">
              <a:solidFill>
                <a:srgbClr val="00B0F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1285860"/>
            <a:ext cx="885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 smtClean="0"/>
              <a:t>   h _  _  _  _  _  _  _  e</a:t>
            </a:r>
            <a:endParaRPr lang="fr-FR" sz="6000" dirty="0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3143240" y="6215082"/>
            <a:ext cx="2895600" cy="365125"/>
          </a:xfrm>
        </p:spPr>
        <p:txBody>
          <a:bodyPr/>
          <a:lstStyle/>
          <a:p>
            <a:r>
              <a:rPr lang="fr-FR" dirty="0" smtClean="0"/>
              <a:t>www.franglish.fr</a:t>
            </a:r>
            <a:endParaRPr lang="fr-FR" dirty="0"/>
          </a:p>
        </p:txBody>
      </p:sp>
      <p:sp>
        <p:nvSpPr>
          <p:cNvPr id="19" name="Espace réservé du numéro de diapositive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54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857224" y="1357298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/ </a:t>
            </a:r>
            <a:r>
              <a:rPr lang="fr-FR" sz="4000" dirty="0" err="1" smtClean="0"/>
              <a:t>haɪ</a:t>
            </a:r>
            <a:r>
              <a:rPr lang="fr-FR" sz="4000" dirty="0" smtClean="0"/>
              <a:t> 'p3ː</a:t>
            </a:r>
            <a:r>
              <a:rPr lang="fr-FR" sz="4000" dirty="0" err="1" smtClean="0"/>
              <a:t>bəlɪ</a:t>
            </a:r>
            <a:r>
              <a:rPr lang="fr-FR" sz="4000" dirty="0" smtClean="0"/>
              <a:t> 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6" grpId="1"/>
      <p:bldP spid="8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43998" cy="1143000"/>
          </a:xfrm>
        </p:spPr>
        <p:txBody>
          <a:bodyPr>
            <a:normAutofit/>
          </a:bodyPr>
          <a:lstStyle/>
          <a:p>
            <a:r>
              <a:rPr lang="fr-FR" sz="6000" b="1" dirty="0" smtClean="0">
                <a:solidFill>
                  <a:srgbClr val="FFFF00"/>
                </a:solidFill>
              </a:rPr>
              <a:t>LITOTES</a:t>
            </a:r>
            <a:endParaRPr lang="fr-FR" sz="6000" b="1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57158" y="2428868"/>
            <a:ext cx="835824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 smtClean="0">
                <a:solidFill>
                  <a:srgbClr val="00B0F0"/>
                </a:solidFill>
              </a:rPr>
              <a:t>a form of understatement in which a thing is affirmed by stating the negative of its opposite</a:t>
            </a:r>
          </a:p>
          <a:p>
            <a:pPr algn="ctr"/>
            <a:r>
              <a:rPr lang="en-US" sz="4000" i="1" dirty="0" smtClean="0">
                <a:solidFill>
                  <a:srgbClr val="00B0F0"/>
                </a:solidFill>
              </a:rPr>
              <a:t>"She was not a little upset“ </a:t>
            </a:r>
            <a:endParaRPr lang="fr-FR" sz="4000" dirty="0">
              <a:solidFill>
                <a:srgbClr val="00B0F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1285860"/>
            <a:ext cx="885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 smtClean="0"/>
              <a:t>   l _  _  _  _  _  s</a:t>
            </a:r>
            <a:endParaRPr lang="fr-FR" sz="6000" dirty="0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3143240" y="6215082"/>
            <a:ext cx="2895600" cy="365125"/>
          </a:xfrm>
        </p:spPr>
        <p:txBody>
          <a:bodyPr/>
          <a:lstStyle/>
          <a:p>
            <a:r>
              <a:rPr lang="fr-FR" dirty="0" smtClean="0"/>
              <a:t>www.franglish.fr</a:t>
            </a:r>
            <a:endParaRPr lang="fr-FR" dirty="0"/>
          </a:p>
        </p:txBody>
      </p:sp>
      <p:sp>
        <p:nvSpPr>
          <p:cNvPr id="19" name="Espace réservé du numéro de diapositive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55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857224" y="1357298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/ </a:t>
            </a:r>
            <a:r>
              <a:rPr lang="fr-FR" sz="4000" dirty="0" err="1" smtClean="0"/>
              <a:t>laɪ</a:t>
            </a:r>
            <a:r>
              <a:rPr lang="fr-FR" sz="4000" dirty="0" smtClean="0"/>
              <a:t> ˈ</a:t>
            </a:r>
            <a:r>
              <a:rPr lang="fr-FR" sz="4000" dirty="0" err="1" smtClean="0"/>
              <a:t>təʊ</a:t>
            </a:r>
            <a:r>
              <a:rPr lang="fr-FR" sz="4000" dirty="0" smtClean="0"/>
              <a:t>ˌ</a:t>
            </a:r>
            <a:r>
              <a:rPr lang="fr-FR" sz="4000" dirty="0" err="1" smtClean="0"/>
              <a:t>tiːz</a:t>
            </a:r>
            <a:r>
              <a:rPr lang="fr-FR" sz="4000" dirty="0" smtClean="0"/>
              <a:t> 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6" grpId="1"/>
      <p:bldP spid="8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43998" cy="1143000"/>
          </a:xfrm>
        </p:spPr>
        <p:txBody>
          <a:bodyPr>
            <a:normAutofit/>
          </a:bodyPr>
          <a:lstStyle/>
          <a:p>
            <a:r>
              <a:rPr lang="fr-FR" sz="6000" b="1" dirty="0" smtClean="0">
                <a:solidFill>
                  <a:srgbClr val="FFFF00"/>
                </a:solidFill>
              </a:rPr>
              <a:t>PALINDROME</a:t>
            </a:r>
            <a:endParaRPr lang="fr-FR" sz="6000" b="1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57158" y="2428868"/>
            <a:ext cx="835824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 smtClean="0">
                <a:solidFill>
                  <a:srgbClr val="00B0F0"/>
                </a:solidFill>
              </a:rPr>
              <a:t>a word or a phrase that is the same whether you read it backwards or forwards, for example the word 'refer’</a:t>
            </a:r>
            <a:endParaRPr lang="fr-FR" sz="4000" dirty="0">
              <a:solidFill>
                <a:srgbClr val="00B0F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1285860"/>
            <a:ext cx="885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 smtClean="0"/>
              <a:t>   p _  _  _  _  _  _  _  _  e</a:t>
            </a:r>
            <a:endParaRPr lang="fr-FR" sz="6000" dirty="0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3143240" y="6215082"/>
            <a:ext cx="2895600" cy="365125"/>
          </a:xfrm>
        </p:spPr>
        <p:txBody>
          <a:bodyPr/>
          <a:lstStyle/>
          <a:p>
            <a:r>
              <a:rPr lang="fr-FR" dirty="0" smtClean="0"/>
              <a:t>www.franglish.fr</a:t>
            </a:r>
            <a:endParaRPr lang="fr-FR" dirty="0"/>
          </a:p>
        </p:txBody>
      </p:sp>
      <p:sp>
        <p:nvSpPr>
          <p:cNvPr id="19" name="Espace réservé du numéro de diapositive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56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857224" y="1357298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/ '</a:t>
            </a:r>
            <a:r>
              <a:rPr lang="fr-FR" sz="4000" dirty="0" err="1" smtClean="0"/>
              <a:t>pælɪndroʊm</a:t>
            </a:r>
            <a:r>
              <a:rPr lang="fr-FR" sz="4000" dirty="0" smtClean="0"/>
              <a:t> 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6" grpId="1"/>
      <p:bldP spid="8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43998" cy="1143000"/>
          </a:xfrm>
        </p:spPr>
        <p:txBody>
          <a:bodyPr>
            <a:normAutofit/>
          </a:bodyPr>
          <a:lstStyle/>
          <a:p>
            <a:r>
              <a:rPr lang="fr-FR" sz="6000" b="1" dirty="0" smtClean="0">
                <a:solidFill>
                  <a:srgbClr val="FFFF00"/>
                </a:solidFill>
              </a:rPr>
              <a:t>RHETORICAL   QUESTION</a:t>
            </a:r>
            <a:endParaRPr lang="fr-FR" sz="6000" b="1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57158" y="3429000"/>
            <a:ext cx="835824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 smtClean="0">
                <a:solidFill>
                  <a:srgbClr val="00B0F0"/>
                </a:solidFill>
              </a:rPr>
              <a:t>interrogative statement that is asked for an effect, that does not actually require an answer</a:t>
            </a:r>
            <a:endParaRPr lang="fr-FR" sz="4000" dirty="0">
              <a:solidFill>
                <a:srgbClr val="00B0F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1285860"/>
            <a:ext cx="885831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 smtClean="0"/>
              <a:t>   r _  _  _  _  _  _  _  _  l</a:t>
            </a:r>
            <a:br>
              <a:rPr lang="fr-FR" sz="6000" dirty="0" smtClean="0"/>
            </a:br>
            <a:r>
              <a:rPr lang="fr-FR" sz="6000" dirty="0" smtClean="0"/>
              <a:t>q _  _  _  _  _  _  _n    </a:t>
            </a:r>
            <a:endParaRPr lang="fr-FR" sz="6000" dirty="0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3143240" y="6215082"/>
            <a:ext cx="2895600" cy="365125"/>
          </a:xfrm>
        </p:spPr>
        <p:txBody>
          <a:bodyPr/>
          <a:lstStyle/>
          <a:p>
            <a:r>
              <a:rPr lang="fr-FR" dirty="0" smtClean="0"/>
              <a:t>www.franglish.fr</a:t>
            </a:r>
            <a:endParaRPr lang="fr-FR" dirty="0"/>
          </a:p>
        </p:txBody>
      </p:sp>
      <p:sp>
        <p:nvSpPr>
          <p:cNvPr id="19" name="Espace réservé du numéro de diapositive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57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857224" y="1357298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/ </a:t>
            </a:r>
            <a:r>
              <a:rPr lang="fr-FR" sz="4000" dirty="0" err="1" smtClean="0"/>
              <a:t>rɪ</a:t>
            </a:r>
            <a:r>
              <a:rPr lang="fr-FR" sz="4000" dirty="0" smtClean="0"/>
              <a:t> '</a:t>
            </a:r>
            <a:r>
              <a:rPr lang="fr-FR" sz="4000" dirty="0" err="1" smtClean="0"/>
              <a:t>tɒrɪkl</a:t>
            </a:r>
            <a:r>
              <a:rPr lang="fr-FR" sz="4000" dirty="0" smtClean="0"/>
              <a:t>   '</a:t>
            </a:r>
            <a:r>
              <a:rPr lang="fr-FR" sz="4000" dirty="0" err="1" smtClean="0"/>
              <a:t>kwestʃən</a:t>
            </a:r>
            <a:r>
              <a:rPr lang="fr-FR" sz="4000" dirty="0" smtClean="0"/>
              <a:t> 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6" grpId="1"/>
      <p:bldP spid="8" grpId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43998" cy="1143000"/>
          </a:xfrm>
        </p:spPr>
        <p:txBody>
          <a:bodyPr>
            <a:normAutofit/>
          </a:bodyPr>
          <a:lstStyle/>
          <a:p>
            <a:r>
              <a:rPr lang="fr-FR" sz="6000" b="1" dirty="0" smtClean="0">
                <a:solidFill>
                  <a:srgbClr val="FFFF00"/>
                </a:solidFill>
              </a:rPr>
              <a:t>SYMBOLISM</a:t>
            </a:r>
            <a:endParaRPr lang="fr-FR" sz="6000" b="1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57158" y="2428868"/>
            <a:ext cx="835824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 smtClean="0">
                <a:solidFill>
                  <a:srgbClr val="00B0F0"/>
                </a:solidFill>
              </a:rPr>
              <a:t>a device in literature where an object represents an idea</a:t>
            </a:r>
            <a:endParaRPr lang="fr-FR" sz="4000" dirty="0">
              <a:solidFill>
                <a:srgbClr val="00B0F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1285860"/>
            <a:ext cx="885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 smtClean="0"/>
              <a:t>   s _  _  _  _  _  _  _  m    </a:t>
            </a:r>
            <a:endParaRPr lang="fr-FR" sz="6000" dirty="0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3143240" y="6215082"/>
            <a:ext cx="2895600" cy="365125"/>
          </a:xfrm>
        </p:spPr>
        <p:txBody>
          <a:bodyPr/>
          <a:lstStyle/>
          <a:p>
            <a:r>
              <a:rPr lang="fr-FR" dirty="0" smtClean="0"/>
              <a:t>www.franglish.fr</a:t>
            </a:r>
            <a:endParaRPr lang="fr-FR" dirty="0"/>
          </a:p>
        </p:txBody>
      </p:sp>
      <p:sp>
        <p:nvSpPr>
          <p:cNvPr id="19" name="Espace réservé du numéro de diapositive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58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857224" y="1357298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/ '</a:t>
            </a:r>
            <a:r>
              <a:rPr lang="fr-FR" sz="4000" dirty="0" err="1" smtClean="0"/>
              <a:t>sɪmbəlɪzəm</a:t>
            </a:r>
            <a:r>
              <a:rPr lang="fr-FR" sz="4000" dirty="0" smtClean="0"/>
              <a:t> 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6" grpId="1"/>
      <p:bldP spid="8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43998" cy="1143000"/>
          </a:xfrm>
        </p:spPr>
        <p:txBody>
          <a:bodyPr>
            <a:normAutofit/>
          </a:bodyPr>
          <a:lstStyle/>
          <a:p>
            <a:r>
              <a:rPr lang="fr-FR" sz="6000" b="1" dirty="0" smtClean="0">
                <a:solidFill>
                  <a:srgbClr val="FFFF00"/>
                </a:solidFill>
              </a:rPr>
              <a:t>CONSONANCE</a:t>
            </a:r>
            <a:endParaRPr lang="fr-FR" sz="6000" b="1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57158" y="2428868"/>
            <a:ext cx="835824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 smtClean="0">
                <a:solidFill>
                  <a:srgbClr val="00B0F0"/>
                </a:solidFill>
              </a:rPr>
              <a:t>the repetition of a consonant sound within a series of words to produce a harmonious effect</a:t>
            </a:r>
            <a:endParaRPr lang="fr-FR" sz="4000" dirty="0">
              <a:solidFill>
                <a:srgbClr val="00B0F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1285860"/>
            <a:ext cx="885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 smtClean="0"/>
              <a:t>   c _  _  _  _  _  _  _  _  e   </a:t>
            </a:r>
            <a:endParaRPr lang="fr-FR" sz="6000" dirty="0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3143240" y="6215082"/>
            <a:ext cx="2895600" cy="365125"/>
          </a:xfrm>
        </p:spPr>
        <p:txBody>
          <a:bodyPr/>
          <a:lstStyle/>
          <a:p>
            <a:r>
              <a:rPr lang="fr-FR" dirty="0" smtClean="0"/>
              <a:t>www.franglish.fr</a:t>
            </a:r>
            <a:endParaRPr lang="fr-FR" dirty="0"/>
          </a:p>
        </p:txBody>
      </p:sp>
      <p:sp>
        <p:nvSpPr>
          <p:cNvPr id="19" name="Espace réservé du numéro de diapositive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59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857224" y="1357298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/ '</a:t>
            </a:r>
            <a:r>
              <a:rPr lang="fr-FR" sz="4000" dirty="0" err="1" smtClean="0"/>
              <a:t>kɒnsənəns</a:t>
            </a:r>
            <a:r>
              <a:rPr lang="fr-FR" sz="4000" dirty="0" smtClean="0"/>
              <a:t> 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6" grpId="1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43998" cy="1143000"/>
          </a:xfrm>
        </p:spPr>
        <p:txBody>
          <a:bodyPr>
            <a:normAutofit/>
          </a:bodyPr>
          <a:lstStyle/>
          <a:p>
            <a:r>
              <a:rPr lang="fr-FR" sz="6000" b="1" dirty="0" smtClean="0">
                <a:solidFill>
                  <a:srgbClr val="FFFF00"/>
                </a:solidFill>
              </a:rPr>
              <a:t>DEUS  EX  MACHINA</a:t>
            </a:r>
            <a:endParaRPr lang="fr-FR" sz="6000" b="1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57158" y="2428868"/>
            <a:ext cx="835824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 smtClean="0">
                <a:solidFill>
                  <a:srgbClr val="00B0F0"/>
                </a:solidFill>
              </a:rPr>
              <a:t>the use of some unexpected and improbable incident in a story or play in order to make things turn out right</a:t>
            </a:r>
            <a:endParaRPr lang="fr-FR" sz="4000" dirty="0">
              <a:solidFill>
                <a:srgbClr val="00B0F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1285860"/>
            <a:ext cx="885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 smtClean="0"/>
              <a:t>  d _  _  s  ex  m _  _  _  _  _ a      </a:t>
            </a:r>
            <a:endParaRPr lang="fr-FR" sz="6000" dirty="0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3143240" y="6215082"/>
            <a:ext cx="2895600" cy="365125"/>
          </a:xfrm>
        </p:spPr>
        <p:txBody>
          <a:bodyPr/>
          <a:lstStyle/>
          <a:p>
            <a:r>
              <a:rPr lang="fr-FR" dirty="0" smtClean="0"/>
              <a:t>www.franglish.fr</a:t>
            </a:r>
            <a:endParaRPr lang="fr-FR" dirty="0"/>
          </a:p>
        </p:txBody>
      </p:sp>
      <p:sp>
        <p:nvSpPr>
          <p:cNvPr id="19" name="Espace réservé du numéro de diapositive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857224" y="1357298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/ ˈ</a:t>
            </a:r>
            <a:r>
              <a:rPr lang="fr-FR" sz="4000" dirty="0" err="1" smtClean="0"/>
              <a:t>deɪʊs</a:t>
            </a:r>
            <a:r>
              <a:rPr lang="fr-FR" sz="4000" dirty="0" smtClean="0"/>
              <a:t> </a:t>
            </a:r>
            <a:r>
              <a:rPr lang="fr-FR" sz="4000" dirty="0" err="1" smtClean="0"/>
              <a:t>ɛks</a:t>
            </a:r>
            <a:r>
              <a:rPr lang="fr-FR" sz="4000" dirty="0" smtClean="0"/>
              <a:t> ˈ</a:t>
            </a:r>
            <a:r>
              <a:rPr lang="fr-FR" sz="4000" dirty="0" err="1" smtClean="0"/>
              <a:t>mækɪnə</a:t>
            </a:r>
            <a:r>
              <a:rPr lang="fr-FR" sz="4000" dirty="0" smtClean="0"/>
              <a:t>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6" grpId="1"/>
      <p:bldP spid="8" grpId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43998" cy="1143000"/>
          </a:xfrm>
        </p:spPr>
        <p:txBody>
          <a:bodyPr>
            <a:normAutofit/>
          </a:bodyPr>
          <a:lstStyle/>
          <a:p>
            <a:r>
              <a:rPr lang="fr-FR" sz="6000" b="1" dirty="0" smtClean="0">
                <a:solidFill>
                  <a:srgbClr val="FFFF00"/>
                </a:solidFill>
              </a:rPr>
              <a:t>THESIS</a:t>
            </a:r>
            <a:endParaRPr lang="fr-FR" sz="6000" b="1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57158" y="2428868"/>
            <a:ext cx="835824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 smtClean="0">
                <a:solidFill>
                  <a:srgbClr val="00B0F0"/>
                </a:solidFill>
              </a:rPr>
              <a:t>an argument , an expression of the claim that  the writer is trying to support. The sentence that  directly expresses the author's opinion,  purpose,  meaning,  or proposition</a:t>
            </a:r>
            <a:endParaRPr lang="fr-FR" sz="4000" dirty="0">
              <a:solidFill>
                <a:srgbClr val="00B0F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1285860"/>
            <a:ext cx="885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 smtClean="0"/>
              <a:t>   t  _  _  _  _  s</a:t>
            </a:r>
            <a:endParaRPr lang="fr-FR" sz="6000" dirty="0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3143240" y="6215082"/>
            <a:ext cx="2895600" cy="365125"/>
          </a:xfrm>
        </p:spPr>
        <p:txBody>
          <a:bodyPr/>
          <a:lstStyle/>
          <a:p>
            <a:r>
              <a:rPr lang="fr-FR" dirty="0" smtClean="0"/>
              <a:t>www.franglish.fr</a:t>
            </a:r>
            <a:endParaRPr lang="fr-FR" dirty="0"/>
          </a:p>
        </p:txBody>
      </p:sp>
      <p:sp>
        <p:nvSpPr>
          <p:cNvPr id="19" name="Espace réservé du numéro de diapositive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60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857224" y="1357298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/ '</a:t>
            </a:r>
            <a:r>
              <a:rPr lang="el-GR" sz="4000" dirty="0" smtClean="0"/>
              <a:t>θ</a:t>
            </a:r>
            <a:r>
              <a:rPr lang="fr-FR" sz="4000" dirty="0" err="1" smtClean="0"/>
              <a:t>iːsɪs</a:t>
            </a:r>
            <a:r>
              <a:rPr lang="fr-FR" sz="4000" dirty="0" smtClean="0"/>
              <a:t>  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6" grpId="1"/>
      <p:bldP spid="8" grpId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714356"/>
            <a:ext cx="7772400" cy="1528772"/>
          </a:xfrm>
        </p:spPr>
        <p:txBody>
          <a:bodyPr>
            <a:normAutofit/>
          </a:bodyPr>
          <a:lstStyle/>
          <a:p>
            <a:r>
              <a:rPr lang="fr-FR" sz="6000" b="1" smtClean="0">
                <a:solidFill>
                  <a:srgbClr val="FFFF00"/>
                </a:solidFill>
              </a:rPr>
              <a:t>LITERATURE</a:t>
            </a:r>
            <a:endParaRPr lang="fr-FR" sz="6000" b="1" dirty="0">
              <a:solidFill>
                <a:srgbClr val="FFFF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71472" y="1500174"/>
            <a:ext cx="8143932" cy="3786214"/>
          </a:xfrm>
        </p:spPr>
        <p:txBody>
          <a:bodyPr>
            <a:noAutofit/>
          </a:bodyPr>
          <a:lstStyle/>
          <a:p>
            <a:endParaRPr lang="fr-FR" sz="4800" dirty="0" smtClean="0">
              <a:solidFill>
                <a:srgbClr val="00B0F0"/>
              </a:solidFill>
            </a:endParaRPr>
          </a:p>
          <a:p>
            <a:r>
              <a:rPr lang="fr-FR" sz="6000" dirty="0" err="1" smtClean="0">
                <a:solidFill>
                  <a:srgbClr val="00B0F0"/>
                </a:solidFill>
              </a:rPr>
              <a:t>Thank</a:t>
            </a:r>
            <a:r>
              <a:rPr lang="fr-FR" sz="6000" dirty="0" smtClean="0">
                <a:solidFill>
                  <a:srgbClr val="00B0F0"/>
                </a:solidFill>
              </a:rPr>
              <a:t> </a:t>
            </a:r>
            <a:r>
              <a:rPr lang="fr-FR" sz="6000" dirty="0" err="1" smtClean="0">
                <a:solidFill>
                  <a:srgbClr val="00B0F0"/>
                </a:solidFill>
              </a:rPr>
              <a:t>you</a:t>
            </a:r>
            <a:r>
              <a:rPr lang="fr-FR" sz="6000" dirty="0" smtClean="0">
                <a:solidFill>
                  <a:srgbClr val="00B0F0"/>
                </a:solidFill>
              </a:rPr>
              <a:t> for </a:t>
            </a:r>
            <a:r>
              <a:rPr lang="fr-FR" sz="6000" dirty="0" err="1" smtClean="0">
                <a:solidFill>
                  <a:srgbClr val="00B0F0"/>
                </a:solidFill>
              </a:rPr>
              <a:t>playing</a:t>
            </a:r>
            <a:r>
              <a:rPr lang="fr-FR" sz="6000" dirty="0" smtClean="0">
                <a:solidFill>
                  <a:srgbClr val="00B0F0"/>
                </a:solidFill>
              </a:rPr>
              <a:t> !</a:t>
            </a:r>
            <a:br>
              <a:rPr lang="fr-FR" sz="6000" dirty="0" smtClean="0">
                <a:solidFill>
                  <a:srgbClr val="00B0F0"/>
                </a:solidFill>
              </a:rPr>
            </a:br>
            <a:r>
              <a:rPr lang="fr-FR" sz="6000" dirty="0" smtClean="0">
                <a:solidFill>
                  <a:srgbClr val="00B0F0"/>
                </a:solidFill>
              </a:rPr>
              <a:t/>
            </a:r>
            <a:br>
              <a:rPr lang="fr-FR" sz="6000" dirty="0" smtClean="0">
                <a:solidFill>
                  <a:srgbClr val="00B0F0"/>
                </a:solidFill>
              </a:rPr>
            </a:br>
            <a:r>
              <a:rPr lang="fr-FR" sz="4000" dirty="0" smtClean="0">
                <a:solidFill>
                  <a:srgbClr val="00B0F0"/>
                </a:solidFill>
                <a:hlinkClick r:id="rId2"/>
              </a:rPr>
              <a:t>www.franglish.fr</a:t>
            </a:r>
            <a:endParaRPr lang="fr-FR" sz="40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43998" cy="1143000"/>
          </a:xfrm>
        </p:spPr>
        <p:txBody>
          <a:bodyPr>
            <a:normAutofit/>
          </a:bodyPr>
          <a:lstStyle/>
          <a:p>
            <a:r>
              <a:rPr lang="fr-FR" sz="6000" b="1" dirty="0" smtClean="0">
                <a:solidFill>
                  <a:srgbClr val="FFFF00"/>
                </a:solidFill>
              </a:rPr>
              <a:t>EUPHEMISM</a:t>
            </a:r>
            <a:endParaRPr lang="fr-FR" sz="6000" b="1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57158" y="2428868"/>
            <a:ext cx="835824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 smtClean="0">
                <a:solidFill>
                  <a:srgbClr val="00B0F0"/>
                </a:solidFill>
              </a:rPr>
              <a:t>an inoffensive, polite expression that is substituted for one that is considered offensive, upsetting or embarrassing</a:t>
            </a:r>
            <a:endParaRPr lang="fr-FR" sz="4000" dirty="0">
              <a:solidFill>
                <a:srgbClr val="00B0F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1285860"/>
            <a:ext cx="885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 smtClean="0"/>
              <a:t>   e _  _  _  _  _  _  _  m    </a:t>
            </a:r>
            <a:endParaRPr lang="fr-FR" sz="6000" dirty="0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3143240" y="6215082"/>
            <a:ext cx="2895600" cy="365125"/>
          </a:xfrm>
        </p:spPr>
        <p:txBody>
          <a:bodyPr/>
          <a:lstStyle/>
          <a:p>
            <a:r>
              <a:rPr lang="fr-FR" dirty="0" smtClean="0"/>
              <a:t>www.franglish.fr</a:t>
            </a:r>
            <a:endParaRPr lang="fr-FR" dirty="0"/>
          </a:p>
        </p:txBody>
      </p:sp>
      <p:sp>
        <p:nvSpPr>
          <p:cNvPr id="19" name="Espace réservé du numéro de diapositive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857224" y="1357298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/ '</a:t>
            </a:r>
            <a:r>
              <a:rPr lang="fr-FR" sz="4000" dirty="0" err="1" smtClean="0"/>
              <a:t>ju</a:t>
            </a:r>
            <a:r>
              <a:rPr lang="fr-FR" sz="4000" dirty="0" smtClean="0"/>
              <a:t>ː</a:t>
            </a:r>
            <a:r>
              <a:rPr lang="fr-FR" sz="4000" dirty="0" err="1" smtClean="0"/>
              <a:t>fəmɪzəm</a:t>
            </a:r>
            <a:r>
              <a:rPr lang="fr-FR" sz="4000" dirty="0" smtClean="0"/>
              <a:t> 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6" grpId="1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43998" cy="1143000"/>
          </a:xfrm>
        </p:spPr>
        <p:txBody>
          <a:bodyPr>
            <a:normAutofit/>
          </a:bodyPr>
          <a:lstStyle/>
          <a:p>
            <a:r>
              <a:rPr lang="fr-FR" sz="6000" b="1" dirty="0" smtClean="0">
                <a:solidFill>
                  <a:srgbClr val="FFFF00"/>
                </a:solidFill>
              </a:rPr>
              <a:t>FOIL</a:t>
            </a:r>
            <a:endParaRPr lang="fr-FR" sz="6000" b="1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57158" y="2428868"/>
            <a:ext cx="835824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 smtClean="0">
                <a:solidFill>
                  <a:srgbClr val="00B0F0"/>
                </a:solidFill>
              </a:rPr>
              <a:t>a character who acts as contrast to another character. Often a funny sidekick to the dashing hero, or a villain contrasting the hero</a:t>
            </a:r>
            <a:endParaRPr lang="fr-FR" sz="4000" dirty="0">
              <a:solidFill>
                <a:srgbClr val="00B0F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1285860"/>
            <a:ext cx="885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 smtClean="0"/>
              <a:t>   f _  _  l   </a:t>
            </a:r>
            <a:endParaRPr lang="fr-FR" sz="6000" dirty="0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3143240" y="6215082"/>
            <a:ext cx="2895600" cy="365125"/>
          </a:xfrm>
        </p:spPr>
        <p:txBody>
          <a:bodyPr/>
          <a:lstStyle/>
          <a:p>
            <a:r>
              <a:rPr lang="fr-FR" dirty="0" smtClean="0"/>
              <a:t>www.franglish.fr</a:t>
            </a:r>
            <a:endParaRPr lang="fr-FR" dirty="0"/>
          </a:p>
        </p:txBody>
      </p:sp>
      <p:sp>
        <p:nvSpPr>
          <p:cNvPr id="19" name="Espace réservé du numéro de diapositive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857224" y="1357298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/ </a:t>
            </a:r>
            <a:r>
              <a:rPr lang="fr-FR" sz="4000" dirty="0" err="1" smtClean="0"/>
              <a:t>fɔɪl</a:t>
            </a:r>
            <a:r>
              <a:rPr lang="fr-FR" sz="4000" dirty="0" smtClean="0"/>
              <a:t> 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6" grpId="1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43998" cy="1143000"/>
          </a:xfrm>
        </p:spPr>
        <p:txBody>
          <a:bodyPr>
            <a:normAutofit/>
          </a:bodyPr>
          <a:lstStyle/>
          <a:p>
            <a:r>
              <a:rPr lang="fr-FR" sz="6000" b="1" dirty="0" smtClean="0">
                <a:solidFill>
                  <a:srgbClr val="FFFF00"/>
                </a:solidFill>
              </a:rPr>
              <a:t>INFERENCE</a:t>
            </a:r>
            <a:endParaRPr lang="fr-FR" sz="6000" b="1" dirty="0">
              <a:solidFill>
                <a:srgbClr val="FFFF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57158" y="2428868"/>
            <a:ext cx="835824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 smtClean="0">
                <a:solidFill>
                  <a:srgbClr val="00B0F0"/>
                </a:solidFill>
              </a:rPr>
              <a:t>a judgment based on reasoning rather than on a direct or explicit statement. </a:t>
            </a:r>
            <a:br>
              <a:rPr lang="en-US" sz="4000" i="1" dirty="0" smtClean="0">
                <a:solidFill>
                  <a:srgbClr val="00B0F0"/>
                </a:solidFill>
              </a:rPr>
            </a:br>
            <a:r>
              <a:rPr lang="en-US" sz="4000" i="1" dirty="0" smtClean="0">
                <a:solidFill>
                  <a:srgbClr val="00B0F0"/>
                </a:solidFill>
              </a:rPr>
              <a:t>A conclusion based on facts or circumstances; understanding gained by "reading between the lines.”</a:t>
            </a:r>
            <a:endParaRPr lang="fr-FR" sz="4000" dirty="0">
              <a:solidFill>
                <a:srgbClr val="00B0F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1285860"/>
            <a:ext cx="885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 smtClean="0"/>
              <a:t>   i _  _  _  _  _  _  _  e    </a:t>
            </a:r>
            <a:endParaRPr lang="fr-FR" sz="6000" dirty="0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3143240" y="6215082"/>
            <a:ext cx="2895600" cy="365125"/>
          </a:xfrm>
        </p:spPr>
        <p:txBody>
          <a:bodyPr/>
          <a:lstStyle/>
          <a:p>
            <a:r>
              <a:rPr lang="fr-FR" dirty="0" smtClean="0"/>
              <a:t>www.franglish.fr</a:t>
            </a:r>
            <a:endParaRPr lang="fr-FR" dirty="0"/>
          </a:p>
        </p:txBody>
      </p:sp>
      <p:sp>
        <p:nvSpPr>
          <p:cNvPr id="19" name="Espace réservé du numéro de diapositive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8499-2C47-44D9-9E1E-5C84C1A6A94F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857224" y="1357298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/ '</a:t>
            </a:r>
            <a:r>
              <a:rPr lang="fr-FR" sz="4000" dirty="0" err="1" smtClean="0"/>
              <a:t>ɪnfərəns</a:t>
            </a:r>
            <a:r>
              <a:rPr lang="fr-FR" sz="4000" dirty="0" smtClean="0"/>
              <a:t> 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6" grpId="1"/>
      <p:bldP spid="8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604</TotalTime>
  <Words>2088</Words>
  <Application>Microsoft Office PowerPoint</Application>
  <PresentationFormat>Affichage à l'écran (4:3)</PresentationFormat>
  <Paragraphs>360</Paragraphs>
  <Slides>61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61</vt:i4>
      </vt:variant>
    </vt:vector>
  </HeadingPairs>
  <TitlesOfParts>
    <vt:vector size="62" baseType="lpstr">
      <vt:lpstr>Thème Office</vt:lpstr>
      <vt:lpstr>   LITERATURE GLOSSARY Level 3</vt:lpstr>
      <vt:lpstr>   RULES OF THE GAME</vt:lpstr>
      <vt:lpstr>ALLEGORY</vt:lpstr>
      <vt:lpstr>ANAPHORA</vt:lpstr>
      <vt:lpstr>BILDUNGSROMAN</vt:lpstr>
      <vt:lpstr>DEUS  EX  MACHINA</vt:lpstr>
      <vt:lpstr>EUPHEMISM</vt:lpstr>
      <vt:lpstr>FOIL</vt:lpstr>
      <vt:lpstr>INFERENCE</vt:lpstr>
      <vt:lpstr>MAXIM</vt:lpstr>
      <vt:lpstr>PARABLE</vt:lpstr>
      <vt:lpstr>SARCASM</vt:lpstr>
      <vt:lpstr>SYNECDOCHE</vt:lpstr>
      <vt:lpstr>THRILLER</vt:lpstr>
      <vt:lpstr>ALLITERATION</vt:lpstr>
      <vt:lpstr>ANTONYM</vt:lpstr>
      <vt:lpstr>CATHARSIS</vt:lpstr>
      <vt:lpstr>DIALECT</vt:lpstr>
      <vt:lpstr>EXCERPT</vt:lpstr>
      <vt:lpstr>GOTHIC</vt:lpstr>
      <vt:lpstr>IMAGERY</vt:lpstr>
      <vt:lpstr>METONYMY</vt:lpstr>
      <vt:lpstr>PATHOS</vt:lpstr>
      <vt:lpstr>SLANG</vt:lpstr>
      <vt:lpstr>TWIST</vt:lpstr>
      <vt:lpstr>ANACHRONISM</vt:lpstr>
      <vt:lpstr>ARCHAISM</vt:lpstr>
      <vt:lpstr>CLUE</vt:lpstr>
      <vt:lpstr>DYSTOPIA</vt:lpstr>
      <vt:lpstr>EXTENDED METAPHOR</vt:lpstr>
      <vt:lpstr>HAGIOGRAPHY</vt:lpstr>
      <vt:lpstr>INTERTEXTUALITY</vt:lpstr>
      <vt:lpstr>ONOMATOPOEIA</vt:lpstr>
      <vt:lpstr>PLAGIARISM</vt:lpstr>
      <vt:lpstr>SOLILOQUY</vt:lpstr>
      <vt:lpstr>VERISIMILITUDE</vt:lpstr>
      <vt:lpstr>ANAGRAM</vt:lpstr>
      <vt:lpstr>ARCHETYPE</vt:lpstr>
      <vt:lpstr>COLLOQUALISM</vt:lpstr>
      <vt:lpstr>ELLIPSIS</vt:lpstr>
      <vt:lpstr>FICTION</vt:lpstr>
      <vt:lpstr>HUBRIS</vt:lpstr>
      <vt:lpstr>ISSUE</vt:lpstr>
      <vt:lpstr>OXYMORON</vt:lpstr>
      <vt:lpstr>PROSODY</vt:lpstr>
      <vt:lpstr>STAGE DIRECTION</vt:lpstr>
      <vt:lpstr>SYNOPSIS</vt:lpstr>
      <vt:lpstr>ANALOGY</vt:lpstr>
      <vt:lpstr>ASSONANCE</vt:lpstr>
      <vt:lpstr>EMBODIMENT</vt:lpstr>
      <vt:lpstr>EPILOGUE</vt:lpstr>
      <vt:lpstr>EPIPHANY</vt:lpstr>
      <vt:lpstr>FOCUS</vt:lpstr>
      <vt:lpstr>HYPERBOLE</vt:lpstr>
      <vt:lpstr>LITOTES</vt:lpstr>
      <vt:lpstr>PALINDROME</vt:lpstr>
      <vt:lpstr>RHETORICAL   QUESTION</vt:lpstr>
      <vt:lpstr>SYMBOLISM</vt:lpstr>
      <vt:lpstr>CONSONANCE</vt:lpstr>
      <vt:lpstr>THESIS</vt:lpstr>
      <vt:lpstr>LITERATURE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TABOO BUSINESS</dc:title>
  <dc:creator>Yvan BAPTISTE</dc:creator>
  <cp:lastModifiedBy>Yvan BAPTISTE</cp:lastModifiedBy>
  <cp:revision>352</cp:revision>
  <dcterms:created xsi:type="dcterms:W3CDTF">2019-01-04T12:06:14Z</dcterms:created>
  <dcterms:modified xsi:type="dcterms:W3CDTF">2019-02-19T07:13:20Z</dcterms:modified>
</cp:coreProperties>
</file>